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notesMasterIdLst>
    <p:notesMasterId r:id="rId23"/>
  </p:notesMasterIdLst>
  <p:sldIdLst>
    <p:sldId id="256" r:id="rId2"/>
    <p:sldId id="290" r:id="rId3"/>
    <p:sldId id="288" r:id="rId4"/>
    <p:sldId id="289" r:id="rId5"/>
    <p:sldId id="257" r:id="rId6"/>
    <p:sldId id="266" r:id="rId7"/>
    <p:sldId id="300" r:id="rId8"/>
    <p:sldId id="304" r:id="rId9"/>
    <p:sldId id="283" r:id="rId10"/>
    <p:sldId id="284" r:id="rId11"/>
    <p:sldId id="303" r:id="rId12"/>
    <p:sldId id="305" r:id="rId13"/>
    <p:sldId id="308" r:id="rId14"/>
    <p:sldId id="307" r:id="rId15"/>
    <p:sldId id="306" r:id="rId16"/>
    <p:sldId id="269" r:id="rId17"/>
    <p:sldId id="279" r:id="rId18"/>
    <p:sldId id="281" r:id="rId19"/>
    <p:sldId id="282" r:id="rId20"/>
    <p:sldId id="280" r:id="rId21"/>
    <p:sldId id="26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995" autoAdjust="0"/>
    <p:restoredTop sz="94660"/>
  </p:normalViewPr>
  <p:slideViewPr>
    <p:cSldViewPr snapToGrid="0">
      <p:cViewPr varScale="1">
        <p:scale>
          <a:sx n="89" d="100"/>
          <a:sy n="89" d="100"/>
        </p:scale>
        <p:origin x="466" y="82"/>
      </p:cViewPr>
      <p:guideLst/>
    </p:cSldViewPr>
  </p:slideViewPr>
  <p:notesTextViewPr>
    <p:cViewPr>
      <p:scale>
        <a:sx n="1" d="1"/>
        <a:sy n="1" d="1"/>
      </p:scale>
      <p:origin x="0" y="0"/>
    </p:cViewPr>
  </p:notesTextViewPr>
  <p:sorterViewPr>
    <p:cViewPr>
      <p:scale>
        <a:sx n="100" d="100"/>
        <a:sy n="100" d="100"/>
      </p:scale>
      <p:origin x="0" y="-3701"/>
    </p:cViewPr>
  </p:sorterViewPr>
  <p:notesViewPr>
    <p:cSldViewPr snapToGrid="0">
      <p:cViewPr>
        <p:scale>
          <a:sx n="75" d="100"/>
          <a:sy n="75" d="100"/>
        </p:scale>
        <p:origin x="-3132"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5135993025712096E-2"/>
          <c:y val="0.10174099484193813"/>
          <c:w val="0.9478306499835143"/>
          <c:h val="0.76796276814557174"/>
        </c:manualLayout>
      </c:layout>
      <c:barChart>
        <c:barDir val="col"/>
        <c:grouping val="clustered"/>
        <c:varyColors val="0"/>
        <c:ser>
          <c:idx val="0"/>
          <c:order val="0"/>
          <c:tx>
            <c:strRef>
              <c:f>Sheet1!$B$1</c:f>
              <c:strCache>
                <c:ptCount val="1"/>
                <c:pt idx="0">
                  <c:v>U.S. AVG1</c:v>
                </c:pt>
              </c:strCache>
            </c:strRef>
          </c:tx>
          <c:spPr>
            <a:pattFill prst="narHorz">
              <a:fgClr>
                <a:schemeClr val="accent6">
                  <a:shade val="53000"/>
                </a:schemeClr>
              </a:fgClr>
              <a:bgClr>
                <a:schemeClr val="accent6">
                  <a:shade val="53000"/>
                  <a:lumMod val="20000"/>
                  <a:lumOff val="80000"/>
                </a:schemeClr>
              </a:bgClr>
            </a:pattFill>
            <a:ln>
              <a:noFill/>
            </a:ln>
            <a:effectLst>
              <a:innerShdw blurRad="114300">
                <a:schemeClr val="accent6">
                  <a:shade val="53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Park Acres/1000 Residents</c:v>
                </c:pt>
                <c:pt idx="1">
                  <c:v>% Land As Parks</c:v>
                </c:pt>
              </c:strCache>
            </c:strRef>
          </c:cat>
          <c:val>
            <c:numRef>
              <c:f>Sheet1!$B$2:$B$3</c:f>
              <c:numCache>
                <c:formatCode>General</c:formatCode>
                <c:ptCount val="2"/>
                <c:pt idx="0">
                  <c:v>8.1</c:v>
                </c:pt>
                <c:pt idx="1">
                  <c:v>8.4</c:v>
                </c:pt>
              </c:numCache>
            </c:numRef>
          </c:val>
        </c:ser>
        <c:ser>
          <c:idx val="1"/>
          <c:order val="1"/>
          <c:tx>
            <c:strRef>
              <c:f>Sheet1!$C$1</c:f>
              <c:strCache>
                <c:ptCount val="1"/>
                <c:pt idx="0">
                  <c:v>U.S. AVG2</c:v>
                </c:pt>
              </c:strCache>
            </c:strRef>
          </c:tx>
          <c:spPr>
            <a:pattFill prst="narHorz">
              <a:fgClr>
                <a:schemeClr val="accent6">
                  <a:shade val="76000"/>
                </a:schemeClr>
              </a:fgClr>
              <a:bgClr>
                <a:schemeClr val="accent6">
                  <a:shade val="76000"/>
                  <a:lumMod val="20000"/>
                  <a:lumOff val="80000"/>
                </a:schemeClr>
              </a:bgClr>
            </a:pattFill>
            <a:ln>
              <a:noFill/>
            </a:ln>
            <a:effectLst>
              <a:innerShdw blurRad="114300">
                <a:schemeClr val="accent6">
                  <a:shade val="76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Park Acres/1000 Residents</c:v>
                </c:pt>
                <c:pt idx="1">
                  <c:v>% Land As Parks</c:v>
                </c:pt>
              </c:strCache>
            </c:strRef>
          </c:cat>
          <c:val>
            <c:numRef>
              <c:f>Sheet1!$C$2:$C$3</c:f>
              <c:numCache>
                <c:formatCode>General</c:formatCode>
                <c:ptCount val="2"/>
                <c:pt idx="0">
                  <c:v>15.6</c:v>
                </c:pt>
                <c:pt idx="1">
                  <c:v>8.4</c:v>
                </c:pt>
              </c:numCache>
            </c:numRef>
          </c:val>
        </c:ser>
        <c:ser>
          <c:idx val="2"/>
          <c:order val="2"/>
          <c:tx>
            <c:strRef>
              <c:f>Sheet1!$D$1</c:f>
              <c:strCache>
                <c:ptCount val="1"/>
                <c:pt idx="0">
                  <c:v>Atlanta</c:v>
                </c:pt>
              </c:strCache>
            </c:strRef>
          </c:tx>
          <c:spPr>
            <a:pattFill prst="narHorz">
              <a:fgClr>
                <a:schemeClr val="accent6"/>
              </a:fgClr>
              <a:bgClr>
                <a:schemeClr val="accent6">
                  <a:lumMod val="20000"/>
                  <a:lumOff val="80000"/>
                </a:schemeClr>
              </a:bgClr>
            </a:pattFill>
            <a:ln>
              <a:noFill/>
            </a:ln>
            <a:effectLst>
              <a:innerShdw blurRad="114300">
                <a:schemeClr val="accent6"/>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Park Acres/1000 Residents</c:v>
                </c:pt>
                <c:pt idx="1">
                  <c:v>% Land As Parks</c:v>
                </c:pt>
              </c:strCache>
            </c:strRef>
          </c:cat>
          <c:val>
            <c:numRef>
              <c:f>Sheet1!$D$2:$D$3</c:f>
              <c:numCache>
                <c:formatCode>General</c:formatCode>
                <c:ptCount val="2"/>
                <c:pt idx="0">
                  <c:v>10</c:v>
                </c:pt>
                <c:pt idx="1">
                  <c:v>5.2</c:v>
                </c:pt>
              </c:numCache>
            </c:numRef>
          </c:val>
        </c:ser>
        <c:ser>
          <c:idx val="3"/>
          <c:order val="3"/>
          <c:tx>
            <c:strRef>
              <c:f>Sheet1!$E$1</c:f>
              <c:strCache>
                <c:ptCount val="1"/>
                <c:pt idx="0">
                  <c:v>Decatur</c:v>
                </c:pt>
              </c:strCache>
            </c:strRef>
          </c:tx>
          <c:spPr>
            <a:solidFill>
              <a:srgbClr val="FF0000"/>
            </a:solidFill>
            <a:ln>
              <a:noFill/>
            </a:ln>
            <a:effectLst>
              <a:innerShdw blurRad="114300">
                <a:schemeClr val="accent6">
                  <a:tint val="77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Park Acres/1000 Residents</c:v>
                </c:pt>
                <c:pt idx="1">
                  <c:v>% Land As Parks</c:v>
                </c:pt>
              </c:strCache>
            </c:strRef>
          </c:cat>
          <c:val>
            <c:numRef>
              <c:f>Sheet1!$E$2:$E$3</c:f>
              <c:numCache>
                <c:formatCode>General</c:formatCode>
                <c:ptCount val="2"/>
                <c:pt idx="0">
                  <c:v>2.85</c:v>
                </c:pt>
                <c:pt idx="1">
                  <c:v>2.1</c:v>
                </c:pt>
              </c:numCache>
            </c:numRef>
          </c:val>
        </c:ser>
        <c:ser>
          <c:idx val="4"/>
          <c:order val="4"/>
          <c:tx>
            <c:strRef>
              <c:f>Sheet1!$F$1</c:f>
              <c:strCache>
                <c:ptCount val="1"/>
                <c:pt idx="0">
                  <c:v>Decatur w/cemetery</c:v>
                </c:pt>
              </c:strCache>
            </c:strRef>
          </c:tx>
          <c:spPr>
            <a:solidFill>
              <a:srgbClr val="FF5050"/>
            </a:solidFill>
            <a:ln>
              <a:noFill/>
            </a:ln>
            <a:effectLst>
              <a:innerShdw blurRad="114300">
                <a:schemeClr val="accent6">
                  <a:tint val="54000"/>
                </a:schemeClr>
              </a:innerShdw>
            </a:effectLst>
          </c:spPr>
          <c:invertIfNegative val="0"/>
          <c:dLbls>
            <c:dLbl>
              <c:idx val="0"/>
              <c:tx>
                <c:rich>
                  <a:bodyPr/>
                  <a:lstStyle/>
                  <a:p>
                    <a:r>
                      <a:rPr lang="en-US" smtClean="0"/>
                      <a:t>5.55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tx>
                <c:rich>
                  <a:bodyPr/>
                  <a:lstStyle/>
                  <a:p>
                    <a:r>
                      <a:rPr lang="en-US" smtClean="0"/>
                      <a:t>4.12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Park Acres/1000 Residents</c:v>
                </c:pt>
                <c:pt idx="1">
                  <c:v>% Land As Parks</c:v>
                </c:pt>
              </c:strCache>
            </c:strRef>
          </c:cat>
          <c:val>
            <c:numRef>
              <c:f>Sheet1!$F$2:$F$3</c:f>
              <c:numCache>
                <c:formatCode>General</c:formatCode>
                <c:ptCount val="2"/>
                <c:pt idx="0">
                  <c:v>5.05</c:v>
                </c:pt>
                <c:pt idx="1">
                  <c:v>3.76</c:v>
                </c:pt>
              </c:numCache>
            </c:numRef>
          </c:val>
        </c:ser>
        <c:dLbls>
          <c:dLblPos val="outEnd"/>
          <c:showLegendKey val="0"/>
          <c:showVal val="1"/>
          <c:showCatName val="0"/>
          <c:showSerName val="0"/>
          <c:showPercent val="0"/>
          <c:showBubbleSize val="0"/>
        </c:dLbls>
        <c:gapWidth val="164"/>
        <c:overlap val="-22"/>
        <c:axId val="35840000"/>
        <c:axId val="35841536"/>
      </c:barChart>
      <c:catAx>
        <c:axId val="3584000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841536"/>
        <c:crosses val="autoZero"/>
        <c:auto val="1"/>
        <c:lblAlgn val="ctr"/>
        <c:lblOffset val="100"/>
        <c:noMultiLvlLbl val="0"/>
      </c:catAx>
      <c:valAx>
        <c:axId val="358415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840000"/>
        <c:crosses val="autoZero"/>
        <c:crossBetween val="between"/>
      </c:valAx>
      <c:spPr>
        <a:noFill/>
        <a:ln>
          <a:noFill/>
        </a:ln>
        <a:effectLst/>
      </c:spPr>
    </c:plotArea>
    <c:legend>
      <c:legendPos val="t"/>
      <c:layout>
        <c:manualLayout>
          <c:xMode val="edge"/>
          <c:yMode val="edge"/>
          <c:x val="0.26092811677461536"/>
          <c:y val="0.94135463355643145"/>
          <c:w val="0.50369380193692959"/>
          <c:h val="5.02843106925511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AC6DC-B013-4EE2-9C3F-8C6197535C36}" type="datetimeFigureOut">
              <a:rPr lang="en-US" smtClean="0"/>
              <a:t>5/5/2015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9C1F4-9460-4493-8873-E8BE63060036}" type="slidenum">
              <a:rPr lang="en-US" smtClean="0"/>
              <a:t>‹#›</a:t>
            </a:fld>
            <a:endParaRPr lang="en-US"/>
          </a:p>
        </p:txBody>
      </p:sp>
    </p:spTree>
    <p:extLst>
      <p:ext uri="{BB962C8B-B14F-4D97-AF65-F5344CB8AC3E}">
        <p14:creationId xmlns:p14="http://schemas.microsoft.com/office/powerpoint/2010/main" val="213159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connection between DDN and parks.  Schools, walkability, retail.  Walking to Kroger.</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a:t>
            </a:fld>
            <a:endParaRPr lang="en-US"/>
          </a:p>
        </p:txBody>
      </p:sp>
    </p:spTree>
    <p:extLst>
      <p:ext uri="{BB962C8B-B14F-4D97-AF65-F5344CB8AC3E}">
        <p14:creationId xmlns:p14="http://schemas.microsoft.com/office/powerpoint/2010/main" val="1831726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City of Decatur has a history of innovation and vision in tackling problems.  In 1982, before new urbanism, smart growth and livable centers were buzzwords, Decatur created its Town Center Plan – envisioning a dense, vibrant  downtown where asphalt parking lots dominated.  And then the City committed the energy and resources to make that plan happen.  The 2000 and 2010 Strategic Plans built upon and expanded that vision.</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2</a:t>
            </a:fld>
            <a:endParaRPr lang="en-US"/>
          </a:p>
        </p:txBody>
      </p:sp>
    </p:spTree>
    <p:extLst>
      <p:ext uri="{BB962C8B-B14F-4D97-AF65-F5344CB8AC3E}">
        <p14:creationId xmlns:p14="http://schemas.microsoft.com/office/powerpoint/2010/main" val="1170704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Uniform Design Ordinance</a:t>
            </a:r>
          </a:p>
          <a:p>
            <a:r>
              <a:rPr lang="en-US" dirty="0" smtClean="0"/>
              <a:t>Special Pedestrian Area</a:t>
            </a:r>
          </a:p>
          <a:p>
            <a:r>
              <a:rPr lang="en-US" dirty="0" smtClean="0"/>
              <a:t>Delisting Ponce  as a state route</a:t>
            </a:r>
          </a:p>
          <a:p>
            <a:r>
              <a:rPr lang="en-US" dirty="0" smtClean="0"/>
              <a:t>Relocating MARTA buses to new round-about</a:t>
            </a:r>
          </a:p>
          <a:p>
            <a:r>
              <a:rPr lang="en-US" dirty="0" smtClean="0"/>
              <a:t>Reconfiguring the square, closing roads</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3</a:t>
            </a:fld>
            <a:endParaRPr lang="en-US"/>
          </a:p>
        </p:txBody>
      </p:sp>
    </p:spTree>
    <p:extLst>
      <p:ext uri="{BB962C8B-B14F-4D97-AF65-F5344CB8AC3E}">
        <p14:creationId xmlns:p14="http://schemas.microsoft.com/office/powerpoint/2010/main" val="1520870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Decatur’s efforts have been very successful.  Currently, about 25% of all Decatur homes are in downtown.  By the end of this year, more than 30% of all homes will be downtown.  The retail and restaurant districts are thriving.  The square is so popular that it is hard to keep the grass alive</a:t>
            </a:r>
            <a:r>
              <a:rPr lang="en-US" dirty="0" smtClean="0"/>
              <a:t>.</a:t>
            </a:r>
          </a:p>
          <a:p>
            <a:endParaRPr lang="en-US" dirty="0"/>
          </a:p>
          <a:p>
            <a:r>
              <a:rPr lang="en-US" dirty="0" smtClean="0"/>
              <a:t>In 1996, there were 1060 residential units.  In 2008, there were 1678 with the completion of Artisan Phase II – an increase of 628 units over 12 years.</a:t>
            </a:r>
          </a:p>
          <a:p>
            <a:r>
              <a:rPr lang="en-US" dirty="0" smtClean="0"/>
              <a:t>There currently are 611 new units under construction at the Place on Ponce, 160 </a:t>
            </a:r>
            <a:r>
              <a:rPr lang="en-US" dirty="0" err="1" smtClean="0"/>
              <a:t>Clairmont</a:t>
            </a:r>
            <a:r>
              <a:rPr lang="en-US" dirty="0" smtClean="0"/>
              <a:t> and the Trinity Triangle.  When completed, Decatur will have doubled downtown residences in less than 20 years with more development on the way at the Callaway Building and elsewhere.</a:t>
            </a:r>
          </a:p>
          <a:p>
            <a:endParaRPr lang="en-US" dirty="0"/>
          </a:p>
          <a:p>
            <a:r>
              <a:rPr lang="en-US" dirty="0" smtClean="0"/>
              <a:t>DHA’s </a:t>
            </a:r>
            <a:r>
              <a:rPr lang="en-US" dirty="0"/>
              <a:t>191 units at Allen Wilson and 98 at Swanton </a:t>
            </a:r>
            <a:r>
              <a:rPr lang="en-US" dirty="0" smtClean="0"/>
              <a:t>Way.</a:t>
            </a:r>
            <a:endParaRPr lang="en-US" dirty="0"/>
          </a:p>
          <a:p>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4</a:t>
            </a:fld>
            <a:endParaRPr lang="en-US"/>
          </a:p>
        </p:txBody>
      </p:sp>
    </p:spTree>
    <p:extLst>
      <p:ext uri="{BB962C8B-B14F-4D97-AF65-F5344CB8AC3E}">
        <p14:creationId xmlns:p14="http://schemas.microsoft.com/office/powerpoint/2010/main" val="3864616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Behind the Emory property</a:t>
            </a:r>
          </a:p>
          <a:p>
            <a:r>
              <a:rPr lang="en-US" dirty="0" smtClean="0"/>
              <a:t>The east side of Commerce by the cemetery</a:t>
            </a:r>
          </a:p>
          <a:p>
            <a:r>
              <a:rPr lang="en-US" dirty="0" smtClean="0"/>
              <a:t>Oakhurst Dog Park</a:t>
            </a:r>
          </a:p>
          <a:p>
            <a:r>
              <a:rPr lang="en-US" dirty="0" smtClean="0"/>
              <a:t>Woodland Gardens (corner lot on </a:t>
            </a:r>
            <a:r>
              <a:rPr lang="en-US" dirty="0" err="1" smtClean="0"/>
              <a:t>Clairmont</a:t>
            </a:r>
            <a:r>
              <a:rPr lang="en-US" dirty="0" smtClean="0"/>
              <a:t> &amp; Scott)</a:t>
            </a:r>
          </a:p>
        </p:txBody>
      </p:sp>
      <p:sp>
        <p:nvSpPr>
          <p:cNvPr id="4" name="Slide Number Placeholder 3"/>
          <p:cNvSpPr>
            <a:spLocks noGrp="1"/>
          </p:cNvSpPr>
          <p:nvPr>
            <p:ph type="sldNum" sz="quarter" idx="10"/>
          </p:nvPr>
        </p:nvSpPr>
        <p:spPr/>
        <p:txBody>
          <a:bodyPr/>
          <a:lstStyle/>
          <a:p>
            <a:fld id="{3889C1F4-9460-4493-8873-E8BE63060036}" type="slidenum">
              <a:rPr lang="en-US" smtClean="0"/>
              <a:t>5</a:t>
            </a:fld>
            <a:endParaRPr lang="en-US"/>
          </a:p>
        </p:txBody>
      </p:sp>
    </p:spTree>
    <p:extLst>
      <p:ext uri="{BB962C8B-B14F-4D97-AF65-F5344CB8AC3E}">
        <p14:creationId xmlns:p14="http://schemas.microsoft.com/office/powerpoint/2010/main" val="1216664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thousands of downtown residents who have no yard, no lawn and a very limited access to passive parkland  This matters because parks have a tremendous impact on quality of life.  The American Planning Association has developed 11 briefing papers detailing how cities use parks for everything from community  revitalization to coping with climate change.</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6</a:t>
            </a:fld>
            <a:endParaRPr lang="en-US"/>
          </a:p>
        </p:txBody>
      </p:sp>
    </p:spTree>
    <p:extLst>
      <p:ext uri="{BB962C8B-B14F-4D97-AF65-F5344CB8AC3E}">
        <p14:creationId xmlns:p14="http://schemas.microsoft.com/office/powerpoint/2010/main" val="3519279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7</a:t>
            </a:fld>
            <a:endParaRPr lang="en-US"/>
          </a:p>
        </p:txBody>
      </p:sp>
    </p:spTree>
    <p:extLst>
      <p:ext uri="{BB962C8B-B14F-4D97-AF65-F5344CB8AC3E}">
        <p14:creationId xmlns:p14="http://schemas.microsoft.com/office/powerpoint/2010/main" val="3066713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in Decatur is based on its strategic plan.  Fortunately, parks are not  just consistent with, but actually are a tool toward implementing each  priority in the strategic plan. </a:t>
            </a:r>
          </a:p>
          <a:p>
            <a:endParaRPr lang="en-US" dirty="0"/>
          </a:p>
          <a:p>
            <a:r>
              <a:rPr lang="en-US" dirty="0" smtClean="0"/>
              <a:t>Enhance mixed development, offset density concerns, strengthen the urban core and protect the fringe from overdevelopment.</a:t>
            </a:r>
          </a:p>
          <a:p>
            <a:endParaRPr lang="en-US" dirty="0" smtClean="0"/>
          </a:p>
          <a:p>
            <a:r>
              <a:rPr lang="en-US" dirty="0" smtClean="0"/>
              <a:t>Because parks can drive economic development, they even can  help provide the resources needed to create parks.</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8</a:t>
            </a:fld>
            <a:endParaRPr lang="en-US"/>
          </a:p>
        </p:txBody>
      </p:sp>
    </p:spTree>
    <p:extLst>
      <p:ext uri="{BB962C8B-B14F-4D97-AF65-F5344CB8AC3E}">
        <p14:creationId xmlns:p14="http://schemas.microsoft.com/office/powerpoint/2010/main" val="956605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Decatur does not have enough parks.  Using the two most common methods for assessing whether a City has enough parks (park acres per thousand residents, percent of land dedicated to parks), Decatur is  about half the  national average – and well below the City of Atlanta.</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9</a:t>
            </a:fld>
            <a:endParaRPr lang="en-US"/>
          </a:p>
        </p:txBody>
      </p:sp>
    </p:spTree>
    <p:extLst>
      <p:ext uri="{BB962C8B-B14F-4D97-AF65-F5344CB8AC3E}">
        <p14:creationId xmlns:p14="http://schemas.microsoft.com/office/powerpoint/2010/main" val="2721572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 there are many ways to create new parks.</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10</a:t>
            </a:fld>
            <a:endParaRPr lang="en-US"/>
          </a:p>
        </p:txBody>
      </p:sp>
    </p:spTree>
    <p:extLst>
      <p:ext uri="{BB962C8B-B14F-4D97-AF65-F5344CB8AC3E}">
        <p14:creationId xmlns:p14="http://schemas.microsoft.com/office/powerpoint/2010/main" val="2462712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here today to ask that you work with us to define a vision for parks in the City of Decatur.  To imagine what the public spaces in our city will look like in 20 years.  To be creative and bold – just like the city was more than 30 years ago when it adopted its 1982 Town Center Plan.</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11</a:t>
            </a:fld>
            <a:endParaRPr lang="en-US"/>
          </a:p>
        </p:txBody>
      </p:sp>
    </p:spTree>
    <p:extLst>
      <p:ext uri="{BB962C8B-B14F-4D97-AF65-F5344CB8AC3E}">
        <p14:creationId xmlns:p14="http://schemas.microsoft.com/office/powerpoint/2010/main" val="2114249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opportunities lurking all over the City.  Here are a few in downtown, where the need for new public spaces is the greatest (just look at how we are loving the square to death), as is the pressure to develop each unimproved parcel.</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12</a:t>
            </a:fld>
            <a:endParaRPr lang="en-US"/>
          </a:p>
        </p:txBody>
      </p:sp>
    </p:spTree>
    <p:extLst>
      <p:ext uri="{BB962C8B-B14F-4D97-AF65-F5344CB8AC3E}">
        <p14:creationId xmlns:p14="http://schemas.microsoft.com/office/powerpoint/2010/main" val="20357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Ultimately, we are not here to assign blame – to ask why Decatur does not have enough parks.  We are here to ask that you work with us to solve it.  It is not too late to find the resources and political will to create more great spaces in Decatur.  Let’s continue the Decatur tradition of dreaming what our City can be, and being bold enough to ask “Why not?”</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13</a:t>
            </a:fld>
            <a:endParaRPr lang="en-US"/>
          </a:p>
        </p:txBody>
      </p:sp>
    </p:spTree>
    <p:extLst>
      <p:ext uri="{BB962C8B-B14F-4D97-AF65-F5344CB8AC3E}">
        <p14:creationId xmlns:p14="http://schemas.microsoft.com/office/powerpoint/2010/main" val="2553948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89C1F4-9460-4493-8873-E8BE63060036}" type="slidenum">
              <a:rPr lang="en-US" smtClean="0"/>
              <a:t>14</a:t>
            </a:fld>
            <a:endParaRPr lang="en-US"/>
          </a:p>
        </p:txBody>
      </p:sp>
    </p:spTree>
    <p:extLst>
      <p:ext uri="{BB962C8B-B14F-4D97-AF65-F5344CB8AC3E}">
        <p14:creationId xmlns:p14="http://schemas.microsoft.com/office/powerpoint/2010/main" val="3368980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89C1F4-9460-4493-8873-E8BE63060036}" type="slidenum">
              <a:rPr lang="en-US" smtClean="0"/>
              <a:t>15</a:t>
            </a:fld>
            <a:endParaRPr lang="en-US"/>
          </a:p>
        </p:txBody>
      </p:sp>
    </p:spTree>
    <p:extLst>
      <p:ext uri="{BB962C8B-B14F-4D97-AF65-F5344CB8AC3E}">
        <p14:creationId xmlns:p14="http://schemas.microsoft.com/office/powerpoint/2010/main" val="2632808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also will not pay as much for a residence without access to parkland.  Studies by the real estate industry consistently find that residents want access to parks and recreation areas.  </a:t>
            </a:r>
            <a:r>
              <a:rPr lang="en-US" dirty="0" err="1" smtClean="0"/>
              <a:t>Millenials</a:t>
            </a:r>
            <a:r>
              <a:rPr lang="en-US" dirty="0" smtClean="0"/>
              <a:t> and seniors, who increasingly can locate wherever they wish, also are more likely to locate in an area with easy access to parkland.  Decatur has successfully competed for these residents, which is driving current development.  However, the City  may become the victim of its own success if it does not invest in downtown parkland to continue to improve quality of life amid growing density and development.</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16</a:t>
            </a:fld>
            <a:endParaRPr lang="en-US"/>
          </a:p>
        </p:txBody>
      </p:sp>
    </p:spTree>
    <p:extLst>
      <p:ext uri="{BB962C8B-B14F-4D97-AF65-F5344CB8AC3E}">
        <p14:creationId xmlns:p14="http://schemas.microsoft.com/office/powerpoint/2010/main" val="2297870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start with ten acres of privately-owned property with no public parks.  Each year,  ten acres of land contribute to  the tax digest at a given tax rate of “X” dollars per square foot.</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17</a:t>
            </a:fld>
            <a:endParaRPr lang="en-US"/>
          </a:p>
        </p:txBody>
      </p:sp>
    </p:spTree>
    <p:extLst>
      <p:ext uri="{BB962C8B-B14F-4D97-AF65-F5344CB8AC3E}">
        <p14:creationId xmlns:p14="http://schemas.microsoft.com/office/powerpoint/2010/main" val="731153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public sector acquires an acre of land and turns it  into a public park, then only nine acres of land are paying taxes.  On its face, creating the park  would seem to reduce tax revenue by 10%.</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18</a:t>
            </a:fld>
            <a:endParaRPr lang="en-US"/>
          </a:p>
        </p:txBody>
      </p:sp>
    </p:spTree>
    <p:extLst>
      <p:ext uri="{BB962C8B-B14F-4D97-AF65-F5344CB8AC3E}">
        <p14:creationId xmlns:p14="http://schemas.microsoft.com/office/powerpoint/2010/main" val="3396991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Except that it doesn’t – because creating the park increased the value of all of  the land around it – by an average of more than 20%.  Land that once was valued at $100,000 an acre now would be valued at $120,000.  This is not me making  up numbers – this is peer-reviewed academic research encompassing 100 studies.</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19</a:t>
            </a:fld>
            <a:endParaRPr lang="en-US"/>
          </a:p>
        </p:txBody>
      </p:sp>
    </p:spTree>
    <p:extLst>
      <p:ext uri="{BB962C8B-B14F-4D97-AF65-F5344CB8AC3E}">
        <p14:creationId xmlns:p14="http://schemas.microsoft.com/office/powerpoint/2010/main" val="433352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end of  the day – and as counter-intuitive as it may seem, taking an acre of  land off the tax rolls actually increases tax revenue.</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20</a:t>
            </a:fld>
            <a:endParaRPr lang="en-US"/>
          </a:p>
        </p:txBody>
      </p:sp>
    </p:spTree>
    <p:extLst>
      <p:ext uri="{BB962C8B-B14F-4D97-AF65-F5344CB8AC3E}">
        <p14:creationId xmlns:p14="http://schemas.microsoft.com/office/powerpoint/2010/main" val="1228653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Decatur is a smart growth city.  Its strategic plan, its zoning and its transportation policies all promote a livable, walkable, high-quality of life environment.  In suburban, residential areas, its greenway program provides access to nature for nearby residents.</a:t>
            </a:r>
          </a:p>
          <a:p>
            <a:endParaRPr lang="en-US" dirty="0"/>
          </a:p>
          <a:p>
            <a:r>
              <a:rPr lang="en-US" dirty="0" smtClean="0"/>
              <a:t>Its downtown development plan does not call for any additional </a:t>
            </a:r>
            <a:r>
              <a:rPr lang="en-US" dirty="0" err="1" smtClean="0"/>
              <a:t>greenspace</a:t>
            </a:r>
            <a:r>
              <a:rPr lang="en-US" dirty="0" smtClean="0"/>
              <a:t> and, as we have seen, will result in the loss of existing </a:t>
            </a:r>
            <a:r>
              <a:rPr lang="en-US" dirty="0" err="1" smtClean="0"/>
              <a:t>greenspace</a:t>
            </a:r>
            <a:r>
              <a:rPr lang="en-US" dirty="0" smtClean="0"/>
              <a:t>.  Dense development without the creation of new parkland actually will reduce the quality of life downtown  and inhibit smart growth.  People are less likely to give up their yards and move downtown if there is no substitute to meet their needs for nature, leisure and recreation.</a:t>
            </a:r>
            <a:endParaRPr lang="en-US" dirty="0"/>
          </a:p>
        </p:txBody>
      </p:sp>
      <p:sp>
        <p:nvSpPr>
          <p:cNvPr id="4" name="Slide Number Placeholder 3"/>
          <p:cNvSpPr>
            <a:spLocks noGrp="1"/>
          </p:cNvSpPr>
          <p:nvPr>
            <p:ph type="sldNum" sz="quarter" idx="10"/>
          </p:nvPr>
        </p:nvSpPr>
        <p:spPr/>
        <p:txBody>
          <a:bodyPr/>
          <a:lstStyle/>
          <a:p>
            <a:fld id="{3889C1F4-9460-4493-8873-E8BE63060036}" type="slidenum">
              <a:rPr lang="en-US" smtClean="0"/>
              <a:t>21</a:t>
            </a:fld>
            <a:endParaRPr lang="en-US"/>
          </a:p>
        </p:txBody>
      </p:sp>
    </p:spTree>
    <p:extLst>
      <p:ext uri="{BB962C8B-B14F-4D97-AF65-F5344CB8AC3E}">
        <p14:creationId xmlns:p14="http://schemas.microsoft.com/office/powerpoint/2010/main" val="256298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AD347D-5ACD-4C99-B74B-A9C85AD731AF}"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30365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9756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8961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96027F-7875-4030-9381-8BD8C4F21935}"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280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96027F-7875-4030-9381-8BD8C4F21935}" type="datetimeFigureOut">
              <a:rPr lang="en-US" smtClean="0"/>
              <a:t>5/5/2015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7877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5214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9597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4475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5446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5727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75798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5/5/2015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74921093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dusenbury4@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6.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png"/><Relationship Id="rId7" Type="http://schemas.openxmlformats.org/officeDocument/2006/relationships/hyperlink" Target="http://www.civicdesigncenter.org/membership/youngurbanis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blog.creative-capital.org/2012/10/suttonberesculler-bring-trailer-park-and-small-moons-to-louisville/" TargetMode="Externa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hyperlink" Target="http://quotestalk.net/inspirational-quotes/picture-quotes-221/attachment/quotes-about-life-some-men-see-things-as-they-are-and-say-why-i-dream-things-that-never-were-and-say-why-not-george-bernard-shaw/"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hyperlink" Target="mailto:gdusenbury4@gmail.com"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2540" y="528033"/>
            <a:ext cx="8825658" cy="1828802"/>
          </a:xfrm>
        </p:spPr>
        <p:txBody>
          <a:bodyPr/>
          <a:lstStyle/>
          <a:p>
            <a:pPr algn="ctr"/>
            <a:r>
              <a:rPr lang="en-US" b="1" dirty="0" smtClean="0"/>
              <a:t>Decatur Parks </a:t>
            </a:r>
            <a:br>
              <a:rPr lang="en-US" b="1" dirty="0" smtClean="0"/>
            </a:br>
            <a:r>
              <a:rPr lang="en-US" b="1" dirty="0" smtClean="0"/>
              <a:t>and Greenspace</a:t>
            </a:r>
            <a:endParaRPr lang="en-US" b="1" dirty="0"/>
          </a:p>
        </p:txBody>
      </p:sp>
      <p:sp>
        <p:nvSpPr>
          <p:cNvPr id="4" name="TextBox 3"/>
          <p:cNvSpPr txBox="1"/>
          <p:nvPr/>
        </p:nvSpPr>
        <p:spPr>
          <a:xfrm>
            <a:off x="8332632" y="5710687"/>
            <a:ext cx="3627226" cy="954107"/>
          </a:xfrm>
          <a:prstGeom prst="rect">
            <a:avLst/>
          </a:prstGeom>
          <a:noFill/>
        </p:spPr>
        <p:txBody>
          <a:bodyPr wrap="square" rtlCol="0">
            <a:spAutoFit/>
          </a:bodyPr>
          <a:lstStyle/>
          <a:p>
            <a:pPr algn="r"/>
            <a:r>
              <a:rPr lang="en-US" sz="1400" dirty="0" smtClean="0"/>
              <a:t>George Dusenbury</a:t>
            </a:r>
          </a:p>
          <a:p>
            <a:pPr algn="r"/>
            <a:r>
              <a:rPr lang="en-US" sz="1400" dirty="0" smtClean="0"/>
              <a:t>Chair, Downtown Decatur Neighbors</a:t>
            </a:r>
          </a:p>
          <a:p>
            <a:pPr algn="r"/>
            <a:r>
              <a:rPr lang="en-US" sz="1400" dirty="0" smtClean="0">
                <a:hlinkClick r:id="rId3"/>
              </a:rPr>
              <a:t>gdusenbury4@gmail.com</a:t>
            </a:r>
            <a:endParaRPr lang="en-US" sz="1400" dirty="0" smtClean="0"/>
          </a:p>
          <a:p>
            <a:pPr algn="r"/>
            <a:r>
              <a:rPr lang="en-US" sz="1400" dirty="0" smtClean="0"/>
              <a:t>404-604-7803</a:t>
            </a:r>
            <a:endParaRPr lang="en-US" sz="1400"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6598" y="2446988"/>
            <a:ext cx="3417541" cy="2385007"/>
          </a:xfrm>
          <a:prstGeom prst="rect">
            <a:avLst/>
          </a:prstGeom>
        </p:spPr>
      </p:pic>
      <p:sp>
        <p:nvSpPr>
          <p:cNvPr id="8" name="Title 1"/>
          <p:cNvSpPr txBox="1">
            <a:spLocks/>
          </p:cNvSpPr>
          <p:nvPr/>
        </p:nvSpPr>
        <p:spPr>
          <a:xfrm>
            <a:off x="1171977" y="4906850"/>
            <a:ext cx="9695139" cy="53877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t>www.downtowndecaturneighbors.com</a:t>
            </a:r>
            <a:endParaRPr lang="en-US" sz="3600" b="1" dirty="0"/>
          </a:p>
        </p:txBody>
      </p:sp>
    </p:spTree>
    <p:extLst>
      <p:ext uri="{BB962C8B-B14F-4D97-AF65-F5344CB8AC3E}">
        <p14:creationId xmlns:p14="http://schemas.microsoft.com/office/powerpoint/2010/main" val="38453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658780"/>
            <a:ext cx="9404723" cy="1400530"/>
          </a:xfrm>
        </p:spPr>
        <p:txBody>
          <a:bodyPr/>
          <a:lstStyle/>
          <a:p>
            <a:r>
              <a:rPr lang="en-US" b="1" dirty="0" smtClean="0"/>
              <a:t>City of Decatur:</a:t>
            </a:r>
            <a:br>
              <a:rPr lang="en-US" b="1" dirty="0" smtClean="0"/>
            </a:br>
            <a:r>
              <a:rPr lang="en-US" b="1" dirty="0" smtClean="0"/>
              <a:t>Vision, Foresight, Innovation	</a:t>
            </a:r>
            <a:endParaRPr lang="en-US" b="1" dirty="0"/>
          </a:p>
        </p:txBody>
      </p:sp>
      <p:sp>
        <p:nvSpPr>
          <p:cNvPr id="3" name="Content Placeholder 2"/>
          <p:cNvSpPr>
            <a:spLocks noGrp="1"/>
          </p:cNvSpPr>
          <p:nvPr>
            <p:ph idx="1"/>
          </p:nvPr>
        </p:nvSpPr>
        <p:spPr>
          <a:xfrm>
            <a:off x="2131030" y="3149340"/>
            <a:ext cx="7818717" cy="3596639"/>
          </a:xfrm>
        </p:spPr>
        <p:txBody>
          <a:bodyPr>
            <a:normAutofit/>
          </a:bodyPr>
          <a:lstStyle/>
          <a:p>
            <a:pPr marL="0" indent="0" algn="ctr">
              <a:buNone/>
            </a:pPr>
            <a:r>
              <a:rPr lang="en-US" sz="3600" dirty="0" smtClean="0"/>
              <a:t>1982 Town Center Plan</a:t>
            </a:r>
          </a:p>
          <a:p>
            <a:pPr marL="0" indent="0" algn="ctr">
              <a:buNone/>
            </a:pPr>
            <a:r>
              <a:rPr lang="en-US" sz="3600" dirty="0" smtClean="0"/>
              <a:t>2000 Strategic Plan</a:t>
            </a:r>
          </a:p>
          <a:p>
            <a:pPr marL="0" indent="0" algn="ctr">
              <a:buNone/>
            </a:pPr>
            <a:r>
              <a:rPr lang="en-US" sz="3600" dirty="0" smtClean="0"/>
              <a:t>2010 Strategic Plan</a:t>
            </a:r>
            <a:endParaRPr lang="en-US" sz="3600" dirty="0"/>
          </a:p>
        </p:txBody>
      </p:sp>
    </p:spTree>
    <p:extLst>
      <p:ext uri="{BB962C8B-B14F-4D97-AF65-F5344CB8AC3E}">
        <p14:creationId xmlns:p14="http://schemas.microsoft.com/office/powerpoint/2010/main" val="265542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1" end="1"/>
                                            </p:txEl>
                                          </p:spTgt>
                                        </p:tgtEl>
                                      </p:cBhvr>
                                    </p:animEffect>
                                    <p:set>
                                      <p:cBhvr>
                                        <p:cTn id="7" dur="1" fill="hold">
                                          <p:stCondLst>
                                            <p:cond delay="499"/>
                                          </p:stCondLst>
                                        </p:cTn>
                                        <p:tgtEl>
                                          <p:spTgt spid="3">
                                            <p:txEl>
                                              <p:pRg st="1" end="1"/>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2" end="2"/>
                                            </p:txEl>
                                          </p:spTgt>
                                        </p:tgtEl>
                                      </p:cBhvr>
                                    </p:animEffect>
                                    <p:set>
                                      <p:cBhvr>
                                        <p:cTn id="10" dur="1" fill="hold">
                                          <p:stCondLst>
                                            <p:cond delay="499"/>
                                          </p:stCondLst>
                                        </p:cTn>
                                        <p:tgtEl>
                                          <p:spTgt spid="3">
                                            <p:txEl>
                                              <p:pRg st="2" end="2"/>
                                            </p:txEl>
                                          </p:spTgt>
                                        </p:tgtEl>
                                        <p:attrNameLst>
                                          <p:attrName>style.visibility</p:attrName>
                                        </p:attrNameLst>
                                      </p:cBhvr>
                                      <p:to>
                                        <p:strVal val="hidden"/>
                                      </p:to>
                                    </p:set>
                                  </p:childTnLst>
                                </p:cTn>
                              </p:par>
                              <p:par>
                                <p:cTn id="11" presetID="6" presetClass="emph" presetSubtype="0" fill="hold" nodeType="withEffect">
                                  <p:stCondLst>
                                    <p:cond delay="0"/>
                                  </p:stCondLst>
                                  <p:childTnLst>
                                    <p:animScale>
                                      <p:cBhvr>
                                        <p:cTn id="12" dur="2000" fill="hold"/>
                                        <p:tgtEl>
                                          <p:spTgt spid="3">
                                            <p:txEl>
                                              <p:pRg st="0" end="0"/>
                                            </p:txEl>
                                          </p:spTgt>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1982 Plan: Encourage </a:t>
            </a:r>
            <a:r>
              <a:rPr lang="en-US" b="1" dirty="0"/>
              <a:t>S</a:t>
            </a:r>
            <a:r>
              <a:rPr lang="en-US" b="1" dirty="0" smtClean="0"/>
              <a:t>ignificant </a:t>
            </a:r>
            <a:r>
              <a:rPr lang="en-US" b="1" dirty="0"/>
              <a:t>D</a:t>
            </a:r>
            <a:r>
              <a:rPr lang="en-US" b="1" dirty="0" smtClean="0"/>
              <a:t>ensity</a:t>
            </a:r>
            <a:endParaRPr lang="en-US" b="1" dirty="0"/>
          </a:p>
        </p:txBody>
      </p:sp>
      <p:pic>
        <p:nvPicPr>
          <p:cNvPr id="4"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831162" y="1825625"/>
            <a:ext cx="6529676" cy="4351338"/>
          </a:xfrm>
        </p:spPr>
      </p:pic>
    </p:spTree>
    <p:extLst>
      <p:ext uri="{BB962C8B-B14F-4D97-AF65-F5344CB8AC3E}">
        <p14:creationId xmlns:p14="http://schemas.microsoft.com/office/powerpoint/2010/main" val="2627315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600+ Homes Are Under </a:t>
            </a:r>
            <a:r>
              <a:rPr lang="en-US" b="1" dirty="0"/>
              <a:t>C</a:t>
            </a:r>
            <a:r>
              <a:rPr lang="en-US" b="1" dirty="0" smtClean="0"/>
              <a:t>onstruction</a:t>
            </a:r>
            <a:r>
              <a:rPr lang="en-US" dirty="0" smtClean="0"/>
              <a:t>	</a:t>
            </a:r>
            <a:endParaRPr lang="en-US" dirty="0"/>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756435" y="1825625"/>
            <a:ext cx="8679129" cy="4351338"/>
          </a:xfrm>
        </p:spPr>
      </p:pic>
    </p:spTree>
    <p:extLst>
      <p:ext uri="{BB962C8B-B14F-4D97-AF65-F5344CB8AC3E}">
        <p14:creationId xmlns:p14="http://schemas.microsoft.com/office/powerpoint/2010/main" val="1134659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Our Greenspaces Are Disappearing</a:t>
            </a:r>
            <a:endParaRPr lang="en-US"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307825" y="1690687"/>
            <a:ext cx="6922438" cy="5191829"/>
          </a:xfrm>
        </p:spPr>
      </p:pic>
    </p:spTree>
    <p:extLst>
      <p:ext uri="{BB962C8B-B14F-4D97-AF65-F5344CB8AC3E}">
        <p14:creationId xmlns:p14="http://schemas.microsoft.com/office/powerpoint/2010/main" val="1835141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87193" cy="1400530"/>
          </a:xfrm>
        </p:spPr>
        <p:txBody>
          <a:bodyPr/>
          <a:lstStyle/>
          <a:p>
            <a:r>
              <a:rPr lang="en-US" b="1" dirty="0" smtClean="0"/>
              <a:t>Parks Are Integral to Successful Cities</a:t>
            </a:r>
            <a:endParaRPr lang="en-US" b="1" dirty="0"/>
          </a:p>
        </p:txBody>
      </p:sp>
      <p:pic>
        <p:nvPicPr>
          <p:cNvPr id="1026" name="Picture 2" descr="https://www.planning.org/cityparks/briefingpapers/img/01banner.jpg"/>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813536" y="1561385"/>
            <a:ext cx="4477630" cy="23880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planning.org/cityparks/briefingpapers/img/05banner.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39280" y="4078243"/>
            <a:ext cx="4879062" cy="26021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www.planning.org/cityparks/briefingpapers/img/04banner.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18808" y="1561385"/>
            <a:ext cx="4477630" cy="238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06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1000" fill="hold"/>
                                        <p:tgtEl>
                                          <p:spTgt spid="1030"/>
                                        </p:tgtEl>
                                        <p:attrNameLst>
                                          <p:attrName>ppt_w</p:attrName>
                                        </p:attrNameLst>
                                      </p:cBhvr>
                                      <p:tavLst>
                                        <p:tav tm="0">
                                          <p:val>
                                            <p:fltVal val="0"/>
                                          </p:val>
                                        </p:tav>
                                        <p:tav tm="100000">
                                          <p:val>
                                            <p:strVal val="#ppt_w"/>
                                          </p:val>
                                        </p:tav>
                                      </p:tavLst>
                                    </p:anim>
                                    <p:anim calcmode="lin" valueType="num">
                                      <p:cBhvr>
                                        <p:cTn id="8" dur="1000" fill="hold"/>
                                        <p:tgtEl>
                                          <p:spTgt spid="1030"/>
                                        </p:tgtEl>
                                        <p:attrNameLst>
                                          <p:attrName>ppt_h</p:attrName>
                                        </p:attrNameLst>
                                      </p:cBhvr>
                                      <p:tavLst>
                                        <p:tav tm="0">
                                          <p:val>
                                            <p:fltVal val="0"/>
                                          </p:val>
                                        </p:tav>
                                        <p:tav tm="100000">
                                          <p:val>
                                            <p:strVal val="#ppt_h"/>
                                          </p:val>
                                        </p:tav>
                                      </p:tavLst>
                                    </p:anim>
                                    <p:anim calcmode="lin" valueType="num">
                                      <p:cBhvr>
                                        <p:cTn id="9" dur="1000" fill="hold"/>
                                        <p:tgtEl>
                                          <p:spTgt spid="1030"/>
                                        </p:tgtEl>
                                        <p:attrNameLst>
                                          <p:attrName>style.rotation</p:attrName>
                                        </p:attrNameLst>
                                      </p:cBhvr>
                                      <p:tavLst>
                                        <p:tav tm="0">
                                          <p:val>
                                            <p:fltVal val="90"/>
                                          </p:val>
                                        </p:tav>
                                        <p:tav tm="100000">
                                          <p:val>
                                            <p:fltVal val="0"/>
                                          </p:val>
                                        </p:tav>
                                      </p:tavLst>
                                    </p:anim>
                                    <p:animEffect transition="in" filter="fade">
                                      <p:cBhvr>
                                        <p:cTn id="10" dur="1000"/>
                                        <p:tgtEl>
                                          <p:spTgt spid="1030"/>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1000" fill="hold"/>
                                        <p:tgtEl>
                                          <p:spTgt spid="2050"/>
                                        </p:tgtEl>
                                        <p:attrNameLst>
                                          <p:attrName>ppt_w</p:attrName>
                                        </p:attrNameLst>
                                      </p:cBhvr>
                                      <p:tavLst>
                                        <p:tav tm="0">
                                          <p:val>
                                            <p:fltVal val="0"/>
                                          </p:val>
                                        </p:tav>
                                        <p:tav tm="100000">
                                          <p:val>
                                            <p:strVal val="#ppt_w"/>
                                          </p:val>
                                        </p:tav>
                                      </p:tavLst>
                                    </p:anim>
                                    <p:anim calcmode="lin" valueType="num">
                                      <p:cBhvr>
                                        <p:cTn id="15" dur="1000" fill="hold"/>
                                        <p:tgtEl>
                                          <p:spTgt spid="2050"/>
                                        </p:tgtEl>
                                        <p:attrNameLst>
                                          <p:attrName>ppt_h</p:attrName>
                                        </p:attrNameLst>
                                      </p:cBhvr>
                                      <p:tavLst>
                                        <p:tav tm="0">
                                          <p:val>
                                            <p:fltVal val="0"/>
                                          </p:val>
                                        </p:tav>
                                        <p:tav tm="100000">
                                          <p:val>
                                            <p:strVal val="#ppt_h"/>
                                          </p:val>
                                        </p:tav>
                                      </p:tavLst>
                                    </p:anim>
                                    <p:anim calcmode="lin" valueType="num">
                                      <p:cBhvr>
                                        <p:cTn id="16" dur="1000" fill="hold"/>
                                        <p:tgtEl>
                                          <p:spTgt spid="2050"/>
                                        </p:tgtEl>
                                        <p:attrNameLst>
                                          <p:attrName>style.rotation</p:attrName>
                                        </p:attrNameLst>
                                      </p:cBhvr>
                                      <p:tavLst>
                                        <p:tav tm="0">
                                          <p:val>
                                            <p:fltVal val="90"/>
                                          </p:val>
                                        </p:tav>
                                        <p:tav tm="100000">
                                          <p:val>
                                            <p:fltVal val="0"/>
                                          </p:val>
                                        </p:tav>
                                      </p:tavLst>
                                    </p:anim>
                                    <p:animEffect transition="in" filter="fade">
                                      <p:cBhvr>
                                        <p:cTn id="17" dur="1000"/>
                                        <p:tgtEl>
                                          <p:spTgt spid="2050"/>
                                        </p:tgtEl>
                                      </p:cBhvr>
                                    </p:animEffect>
                                  </p:childTnLst>
                                </p:cTn>
                              </p:par>
                            </p:childTnLst>
                          </p:cTn>
                        </p:par>
                        <p:par>
                          <p:cTn id="18" fill="hold">
                            <p:stCondLst>
                              <p:cond delay="2000"/>
                            </p:stCondLst>
                            <p:childTnLst>
                              <p:par>
                                <p:cTn id="19" presetID="31" presetClass="entr" presetSubtype="0" fill="hold" nodeType="afterEffect">
                                  <p:stCondLst>
                                    <p:cond delay="25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1000" fill="hold"/>
                                        <p:tgtEl>
                                          <p:spTgt spid="1026"/>
                                        </p:tgtEl>
                                        <p:attrNameLst>
                                          <p:attrName>ppt_w</p:attrName>
                                        </p:attrNameLst>
                                      </p:cBhvr>
                                      <p:tavLst>
                                        <p:tav tm="0">
                                          <p:val>
                                            <p:fltVal val="0"/>
                                          </p:val>
                                        </p:tav>
                                        <p:tav tm="100000">
                                          <p:val>
                                            <p:strVal val="#ppt_w"/>
                                          </p:val>
                                        </p:tav>
                                      </p:tavLst>
                                    </p:anim>
                                    <p:anim calcmode="lin" valueType="num">
                                      <p:cBhvr>
                                        <p:cTn id="22" dur="1000" fill="hold"/>
                                        <p:tgtEl>
                                          <p:spTgt spid="1026"/>
                                        </p:tgtEl>
                                        <p:attrNameLst>
                                          <p:attrName>ppt_h</p:attrName>
                                        </p:attrNameLst>
                                      </p:cBhvr>
                                      <p:tavLst>
                                        <p:tav tm="0">
                                          <p:val>
                                            <p:fltVal val="0"/>
                                          </p:val>
                                        </p:tav>
                                        <p:tav tm="100000">
                                          <p:val>
                                            <p:strVal val="#ppt_h"/>
                                          </p:val>
                                        </p:tav>
                                      </p:tavLst>
                                    </p:anim>
                                    <p:anim calcmode="lin" valueType="num">
                                      <p:cBhvr>
                                        <p:cTn id="23" dur="1000" fill="hold"/>
                                        <p:tgtEl>
                                          <p:spTgt spid="1026"/>
                                        </p:tgtEl>
                                        <p:attrNameLst>
                                          <p:attrName>style.rotation</p:attrName>
                                        </p:attrNameLst>
                                      </p:cBhvr>
                                      <p:tavLst>
                                        <p:tav tm="0">
                                          <p:val>
                                            <p:fltVal val="90"/>
                                          </p:val>
                                        </p:tav>
                                        <p:tav tm="100000">
                                          <p:val>
                                            <p:fltVal val="0"/>
                                          </p:val>
                                        </p:tav>
                                      </p:tavLst>
                                    </p:anim>
                                    <p:animEffect transition="in" filter="fade">
                                      <p:cBhvr>
                                        <p:cTn id="24"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87193" cy="1400530"/>
          </a:xfrm>
        </p:spPr>
        <p:txBody>
          <a:bodyPr/>
          <a:lstStyle/>
          <a:p>
            <a:r>
              <a:rPr lang="en-US" b="1" dirty="0" smtClean="0"/>
              <a:t>Parks Are Integral to Successful Cities</a:t>
            </a:r>
            <a:endParaRPr lang="en-US" b="1" dirty="0"/>
          </a:p>
        </p:txBody>
      </p:sp>
      <p:pic>
        <p:nvPicPr>
          <p:cNvPr id="1034" name="Picture 10" descr="https://www.planning.org/cityparks/briefingpapers/img/07banner.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37171" y="1536370"/>
            <a:ext cx="4694542" cy="25037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planning.org/cityparks/briefingpapers/img/06banner.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9142" y="1536369"/>
            <a:ext cx="4694543" cy="25037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planning.org/cityparks/briefingpapers/img/09banner.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362325" y="4245190"/>
            <a:ext cx="4899016" cy="2612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78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50"/>
                                  </p:stCondLst>
                                  <p:childTnLst>
                                    <p:set>
                                      <p:cBhvr>
                                        <p:cTn id="6" dur="1" fill="hold">
                                          <p:stCondLst>
                                            <p:cond delay="0"/>
                                          </p:stCondLst>
                                        </p:cTn>
                                        <p:tgtEl>
                                          <p:spTgt spid="1034"/>
                                        </p:tgtEl>
                                        <p:attrNameLst>
                                          <p:attrName>style.visibility</p:attrName>
                                        </p:attrNameLst>
                                      </p:cBhvr>
                                      <p:to>
                                        <p:strVal val="visible"/>
                                      </p:to>
                                    </p:set>
                                    <p:anim calcmode="lin" valueType="num">
                                      <p:cBhvr>
                                        <p:cTn id="7" dur="1000" fill="hold"/>
                                        <p:tgtEl>
                                          <p:spTgt spid="1034"/>
                                        </p:tgtEl>
                                        <p:attrNameLst>
                                          <p:attrName>ppt_w</p:attrName>
                                        </p:attrNameLst>
                                      </p:cBhvr>
                                      <p:tavLst>
                                        <p:tav tm="0">
                                          <p:val>
                                            <p:fltVal val="0"/>
                                          </p:val>
                                        </p:tav>
                                        <p:tav tm="100000">
                                          <p:val>
                                            <p:strVal val="#ppt_w"/>
                                          </p:val>
                                        </p:tav>
                                      </p:tavLst>
                                    </p:anim>
                                    <p:anim calcmode="lin" valueType="num">
                                      <p:cBhvr>
                                        <p:cTn id="8" dur="1000" fill="hold"/>
                                        <p:tgtEl>
                                          <p:spTgt spid="1034"/>
                                        </p:tgtEl>
                                        <p:attrNameLst>
                                          <p:attrName>ppt_h</p:attrName>
                                        </p:attrNameLst>
                                      </p:cBhvr>
                                      <p:tavLst>
                                        <p:tav tm="0">
                                          <p:val>
                                            <p:fltVal val="0"/>
                                          </p:val>
                                        </p:tav>
                                        <p:tav tm="100000">
                                          <p:val>
                                            <p:strVal val="#ppt_h"/>
                                          </p:val>
                                        </p:tav>
                                      </p:tavLst>
                                    </p:anim>
                                    <p:anim calcmode="lin" valueType="num">
                                      <p:cBhvr>
                                        <p:cTn id="9" dur="1000" fill="hold"/>
                                        <p:tgtEl>
                                          <p:spTgt spid="1034"/>
                                        </p:tgtEl>
                                        <p:attrNameLst>
                                          <p:attrName>style.rotation</p:attrName>
                                        </p:attrNameLst>
                                      </p:cBhvr>
                                      <p:tavLst>
                                        <p:tav tm="0">
                                          <p:val>
                                            <p:fltVal val="90"/>
                                          </p:val>
                                        </p:tav>
                                        <p:tav tm="100000">
                                          <p:val>
                                            <p:fltVal val="0"/>
                                          </p:val>
                                        </p:tav>
                                      </p:tavLst>
                                    </p:anim>
                                    <p:animEffect transition="in" filter="fade">
                                      <p:cBhvr>
                                        <p:cTn id="10" dur="1000"/>
                                        <p:tgtEl>
                                          <p:spTgt spid="1034"/>
                                        </p:tgtEl>
                                      </p:cBhvr>
                                    </p:animEffect>
                                  </p:childTnLst>
                                </p:cTn>
                              </p:par>
                            </p:childTnLst>
                          </p:cTn>
                        </p:par>
                        <p:par>
                          <p:cTn id="11" fill="hold">
                            <p:stCondLst>
                              <p:cond delay="1250"/>
                            </p:stCondLst>
                            <p:childTnLst>
                              <p:par>
                                <p:cTn id="12" presetID="31" presetClass="entr" presetSubtype="0" fill="hold" nodeType="afterEffect">
                                  <p:stCondLst>
                                    <p:cond delay="250"/>
                                  </p:stCondLst>
                                  <p:childTnLst>
                                    <p:set>
                                      <p:cBhvr>
                                        <p:cTn id="13" dur="1" fill="hold">
                                          <p:stCondLst>
                                            <p:cond delay="0"/>
                                          </p:stCondLst>
                                        </p:cTn>
                                        <p:tgtEl>
                                          <p:spTgt spid="1032"/>
                                        </p:tgtEl>
                                        <p:attrNameLst>
                                          <p:attrName>style.visibility</p:attrName>
                                        </p:attrNameLst>
                                      </p:cBhvr>
                                      <p:to>
                                        <p:strVal val="visible"/>
                                      </p:to>
                                    </p:set>
                                    <p:anim calcmode="lin" valueType="num">
                                      <p:cBhvr>
                                        <p:cTn id="14" dur="1000" fill="hold"/>
                                        <p:tgtEl>
                                          <p:spTgt spid="1032"/>
                                        </p:tgtEl>
                                        <p:attrNameLst>
                                          <p:attrName>ppt_w</p:attrName>
                                        </p:attrNameLst>
                                      </p:cBhvr>
                                      <p:tavLst>
                                        <p:tav tm="0">
                                          <p:val>
                                            <p:fltVal val="0"/>
                                          </p:val>
                                        </p:tav>
                                        <p:tav tm="100000">
                                          <p:val>
                                            <p:strVal val="#ppt_w"/>
                                          </p:val>
                                        </p:tav>
                                      </p:tavLst>
                                    </p:anim>
                                    <p:anim calcmode="lin" valueType="num">
                                      <p:cBhvr>
                                        <p:cTn id="15" dur="1000" fill="hold"/>
                                        <p:tgtEl>
                                          <p:spTgt spid="1032"/>
                                        </p:tgtEl>
                                        <p:attrNameLst>
                                          <p:attrName>ppt_h</p:attrName>
                                        </p:attrNameLst>
                                      </p:cBhvr>
                                      <p:tavLst>
                                        <p:tav tm="0">
                                          <p:val>
                                            <p:fltVal val="0"/>
                                          </p:val>
                                        </p:tav>
                                        <p:tav tm="100000">
                                          <p:val>
                                            <p:strVal val="#ppt_h"/>
                                          </p:val>
                                        </p:tav>
                                      </p:tavLst>
                                    </p:anim>
                                    <p:anim calcmode="lin" valueType="num">
                                      <p:cBhvr>
                                        <p:cTn id="16" dur="1000" fill="hold"/>
                                        <p:tgtEl>
                                          <p:spTgt spid="1032"/>
                                        </p:tgtEl>
                                        <p:attrNameLst>
                                          <p:attrName>style.rotation</p:attrName>
                                        </p:attrNameLst>
                                      </p:cBhvr>
                                      <p:tavLst>
                                        <p:tav tm="0">
                                          <p:val>
                                            <p:fltVal val="90"/>
                                          </p:val>
                                        </p:tav>
                                        <p:tav tm="100000">
                                          <p:val>
                                            <p:fltVal val="0"/>
                                          </p:val>
                                        </p:tav>
                                      </p:tavLst>
                                    </p:anim>
                                    <p:animEffect transition="in" filter="fade">
                                      <p:cBhvr>
                                        <p:cTn id="17" dur="1000"/>
                                        <p:tgtEl>
                                          <p:spTgt spid="1032"/>
                                        </p:tgtEl>
                                      </p:cBhvr>
                                    </p:animEffect>
                                  </p:childTnLst>
                                </p:cTn>
                              </p:par>
                            </p:childTnLst>
                          </p:cTn>
                        </p:par>
                        <p:par>
                          <p:cTn id="18" fill="hold">
                            <p:stCondLst>
                              <p:cond delay="2500"/>
                            </p:stCondLst>
                            <p:childTnLst>
                              <p:par>
                                <p:cTn id="19" presetID="31" presetClass="entr" presetSubtype="0" fill="hold" nodeType="afterEffect">
                                  <p:stCondLst>
                                    <p:cond delay="250"/>
                                  </p:stCondLst>
                                  <p:childTnLst>
                                    <p:set>
                                      <p:cBhvr>
                                        <p:cTn id="20" dur="1" fill="hold">
                                          <p:stCondLst>
                                            <p:cond delay="0"/>
                                          </p:stCondLst>
                                        </p:cTn>
                                        <p:tgtEl>
                                          <p:spTgt spid="1028"/>
                                        </p:tgtEl>
                                        <p:attrNameLst>
                                          <p:attrName>style.visibility</p:attrName>
                                        </p:attrNameLst>
                                      </p:cBhvr>
                                      <p:to>
                                        <p:strVal val="visible"/>
                                      </p:to>
                                    </p:set>
                                    <p:anim calcmode="lin" valueType="num">
                                      <p:cBhvr>
                                        <p:cTn id="21" dur="1000" fill="hold"/>
                                        <p:tgtEl>
                                          <p:spTgt spid="1028"/>
                                        </p:tgtEl>
                                        <p:attrNameLst>
                                          <p:attrName>ppt_w</p:attrName>
                                        </p:attrNameLst>
                                      </p:cBhvr>
                                      <p:tavLst>
                                        <p:tav tm="0">
                                          <p:val>
                                            <p:fltVal val="0"/>
                                          </p:val>
                                        </p:tav>
                                        <p:tav tm="100000">
                                          <p:val>
                                            <p:strVal val="#ppt_w"/>
                                          </p:val>
                                        </p:tav>
                                      </p:tavLst>
                                    </p:anim>
                                    <p:anim calcmode="lin" valueType="num">
                                      <p:cBhvr>
                                        <p:cTn id="22" dur="1000" fill="hold"/>
                                        <p:tgtEl>
                                          <p:spTgt spid="1028"/>
                                        </p:tgtEl>
                                        <p:attrNameLst>
                                          <p:attrName>ppt_h</p:attrName>
                                        </p:attrNameLst>
                                      </p:cBhvr>
                                      <p:tavLst>
                                        <p:tav tm="0">
                                          <p:val>
                                            <p:fltVal val="0"/>
                                          </p:val>
                                        </p:tav>
                                        <p:tav tm="100000">
                                          <p:val>
                                            <p:strVal val="#ppt_h"/>
                                          </p:val>
                                        </p:tav>
                                      </p:tavLst>
                                    </p:anim>
                                    <p:anim calcmode="lin" valueType="num">
                                      <p:cBhvr>
                                        <p:cTn id="23" dur="1000" fill="hold"/>
                                        <p:tgtEl>
                                          <p:spTgt spid="1028"/>
                                        </p:tgtEl>
                                        <p:attrNameLst>
                                          <p:attrName>style.rotation</p:attrName>
                                        </p:attrNameLst>
                                      </p:cBhvr>
                                      <p:tavLst>
                                        <p:tav tm="0">
                                          <p:val>
                                            <p:fltVal val="90"/>
                                          </p:val>
                                        </p:tav>
                                        <p:tav tm="100000">
                                          <p:val>
                                            <p:fltVal val="0"/>
                                          </p:val>
                                        </p:tav>
                                      </p:tavLst>
                                    </p:anim>
                                    <p:animEffect transition="in" filter="fade">
                                      <p:cBhvr>
                                        <p:cTn id="2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Parks are Integral to Decatur’s Strategic Plan</a:t>
            </a:r>
            <a:endParaRPr lang="en-US" dirty="0"/>
          </a:p>
        </p:txBody>
      </p:sp>
      <p:sp>
        <p:nvSpPr>
          <p:cNvPr id="3" name="Content Placeholder 2"/>
          <p:cNvSpPr>
            <a:spLocks noGrp="1"/>
          </p:cNvSpPr>
          <p:nvPr>
            <p:ph idx="1"/>
          </p:nvPr>
        </p:nvSpPr>
        <p:spPr/>
        <p:txBody>
          <a:bodyPr/>
          <a:lstStyle/>
          <a:p>
            <a:r>
              <a:rPr lang="en-US" dirty="0" smtClean="0"/>
              <a:t>Manage Growth While Retaining Character</a:t>
            </a:r>
          </a:p>
          <a:p>
            <a:r>
              <a:rPr lang="en-US" dirty="0" smtClean="0"/>
              <a:t>Encourage a Diverse and Engaged Community</a:t>
            </a:r>
          </a:p>
          <a:p>
            <a:r>
              <a:rPr lang="en-US" dirty="0" smtClean="0"/>
              <a:t>Serve as Good Stewards of the Environment and Community Resources</a:t>
            </a:r>
          </a:p>
          <a:p>
            <a:r>
              <a:rPr lang="en-US" dirty="0" smtClean="0"/>
              <a:t>Support a Safe, Healthy, Lifelong Community</a:t>
            </a:r>
          </a:p>
          <a:p>
            <a:r>
              <a:rPr lang="en-US" dirty="0" smtClean="0"/>
              <a:t>Provide the Necessary Support within Government to Achieve the Visions and Goals of the Community</a:t>
            </a:r>
            <a:endParaRPr lang="en-US" dirty="0"/>
          </a:p>
        </p:txBody>
      </p:sp>
      <p:pic>
        <p:nvPicPr>
          <p:cNvPr id="1026" name="Picture 2" descr="https://www.planning.org/cityparks/briefingpapers/img/02banner.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0090" y="1229183"/>
            <a:ext cx="10084965" cy="53786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planning.org/cityparks/briefingpapers/img/10banner.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0091" y="1229182"/>
            <a:ext cx="10084964" cy="53786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planning.org/cityparks/briefingpapers/img/05banner.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8297" y="1229180"/>
            <a:ext cx="10086757" cy="53796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planning.org/cityparks/briefingpapers/img/11banner.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46110" y="1228229"/>
            <a:ext cx="10086750" cy="5379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www.planning.org/cityparks/briefingpapers/img/07banner.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43914" y="1227273"/>
            <a:ext cx="10088945" cy="538077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www.planning.org/cityparks/briefingpapers/img/03banner.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41718" y="1226533"/>
            <a:ext cx="10089930" cy="5381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41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fade">
                                      <p:cBhvr>
                                        <p:cTn id="11" dur="500"/>
                                        <p:tgtEl>
                                          <p:spTgt spid="10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028"/>
                                        </p:tgtEl>
                                      </p:cBhvr>
                                    </p:animEffect>
                                    <p:set>
                                      <p:cBhvr>
                                        <p:cTn id="16" dur="1" fill="hold">
                                          <p:stCondLst>
                                            <p:cond delay="499"/>
                                          </p:stCondLst>
                                        </p:cTn>
                                        <p:tgtEl>
                                          <p:spTgt spid="102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26"/>
                                        </p:tgtEl>
                                      </p:cBhvr>
                                    </p:animEffect>
                                    <p:set>
                                      <p:cBhvr>
                                        <p:cTn id="28" dur="1" fill="hold">
                                          <p:stCondLst>
                                            <p:cond delay="499"/>
                                          </p:stCondLst>
                                        </p:cTn>
                                        <p:tgtEl>
                                          <p:spTgt spid="102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500"/>
                                        <p:tgtEl>
                                          <p:spTgt spid="10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030"/>
                                        </p:tgtEl>
                                      </p:cBhvr>
                                    </p:animEffect>
                                    <p:set>
                                      <p:cBhvr>
                                        <p:cTn id="40" dur="1" fill="hold">
                                          <p:stCondLst>
                                            <p:cond delay="499"/>
                                          </p:stCondLst>
                                        </p:cTn>
                                        <p:tgtEl>
                                          <p:spTgt spid="1030"/>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1032"/>
                                        </p:tgtEl>
                                        <p:attrNameLst>
                                          <p:attrName>style.visibility</p:attrName>
                                        </p:attrNameLst>
                                      </p:cBhvr>
                                      <p:to>
                                        <p:strVal val="visible"/>
                                      </p:to>
                                    </p:set>
                                    <p:animEffect transition="in" filter="fade">
                                      <p:cBhvr>
                                        <p:cTn id="43" dur="500"/>
                                        <p:tgtEl>
                                          <p:spTgt spid="103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032"/>
                                        </p:tgtEl>
                                      </p:cBhvr>
                                    </p:animEffect>
                                    <p:set>
                                      <p:cBhvr>
                                        <p:cTn id="48" dur="1" fill="hold">
                                          <p:stCondLst>
                                            <p:cond delay="499"/>
                                          </p:stCondLst>
                                        </p:cTn>
                                        <p:tgtEl>
                                          <p:spTgt spid="1032"/>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34"/>
                                        </p:tgtEl>
                                        <p:attrNameLst>
                                          <p:attrName>style.visibility</p:attrName>
                                        </p:attrNameLst>
                                      </p:cBhvr>
                                      <p:to>
                                        <p:strVal val="visible"/>
                                      </p:to>
                                    </p:set>
                                    <p:animEffect transition="in" filter="fade">
                                      <p:cBhvr>
                                        <p:cTn id="55" dur="500"/>
                                        <p:tgtEl>
                                          <p:spTgt spid="10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034"/>
                                        </p:tgtEl>
                                      </p:cBhvr>
                                    </p:animEffect>
                                    <p:set>
                                      <p:cBhvr>
                                        <p:cTn id="60" dur="1" fill="hold">
                                          <p:stCondLst>
                                            <p:cond delay="499"/>
                                          </p:stCondLst>
                                        </p:cTn>
                                        <p:tgtEl>
                                          <p:spTgt spid="1034"/>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036"/>
                                        </p:tgtEl>
                                        <p:attrNameLst>
                                          <p:attrName>style.visibility</p:attrName>
                                        </p:attrNameLst>
                                      </p:cBhvr>
                                      <p:to>
                                        <p:strVal val="visible"/>
                                      </p:to>
                                    </p:set>
                                    <p:animEffect transition="in" filter="fade">
                                      <p:cBhvr>
                                        <p:cTn id="67"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Decatur Needs </a:t>
            </a:r>
            <a:r>
              <a:rPr lang="en-US" b="1" dirty="0"/>
              <a:t>M</a:t>
            </a:r>
            <a:r>
              <a:rPr lang="en-US" b="1" dirty="0" smtClean="0"/>
              <a:t>ore </a:t>
            </a:r>
            <a:r>
              <a:rPr lang="en-US" b="1" dirty="0"/>
              <a:t>P</a:t>
            </a:r>
            <a:r>
              <a:rPr lang="en-US" b="1" dirty="0" smtClean="0"/>
              <a:t>arks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97064492"/>
              </p:ext>
            </p:extLst>
          </p:nvPr>
        </p:nvGraphicFramePr>
        <p:xfrm>
          <a:off x="1103312" y="2052638"/>
          <a:ext cx="9945688" cy="404336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171575" y="6238875"/>
            <a:ext cx="9667875" cy="451406"/>
          </a:xfrm>
          <a:prstGeom prst="rect">
            <a:avLst/>
          </a:prstGeom>
          <a:noFill/>
        </p:spPr>
        <p:txBody>
          <a:bodyPr wrap="square" rtlCol="0">
            <a:spAutoFit/>
          </a:bodyPr>
          <a:lstStyle/>
          <a:p>
            <a:pPr>
              <a:spcAft>
                <a:spcPts val="400"/>
              </a:spcAft>
            </a:pPr>
            <a:r>
              <a:rPr lang="en-US" sz="1000" dirty="0" smtClean="0"/>
              <a:t>SOURCE </a:t>
            </a:r>
            <a:r>
              <a:rPr lang="en-US" sz="1000" dirty="0"/>
              <a:t>DATA:  The Center for City Park Excellence (Trust for Public Land); City of Decatur web site.</a:t>
            </a:r>
          </a:p>
          <a:p>
            <a:r>
              <a:rPr lang="en-US" sz="1000" dirty="0"/>
              <a:t>U.S. AVG1 is data for cities with medium-high </a:t>
            </a:r>
            <a:r>
              <a:rPr lang="en-US" sz="1000" dirty="0" smtClean="0"/>
              <a:t>density.  U.S</a:t>
            </a:r>
            <a:r>
              <a:rPr lang="en-US" sz="1000" dirty="0"/>
              <a:t>. AVG2 is data for cities with medium-low </a:t>
            </a:r>
            <a:r>
              <a:rPr lang="en-US" sz="1000" dirty="0" smtClean="0"/>
              <a:t>density (Atlanta </a:t>
            </a:r>
            <a:r>
              <a:rPr lang="en-US" sz="1000" dirty="0"/>
              <a:t>is classified as </a:t>
            </a:r>
            <a:r>
              <a:rPr lang="en-US" sz="1000" dirty="0" smtClean="0"/>
              <a:t>medium-low)</a:t>
            </a:r>
            <a:endParaRPr lang="en-US" sz="1000" dirty="0"/>
          </a:p>
        </p:txBody>
      </p:sp>
    </p:spTree>
    <p:extLst>
      <p:ext uri="{BB962C8B-B14F-4D97-AF65-F5344CB8AC3E}">
        <p14:creationId xmlns:p14="http://schemas.microsoft.com/office/powerpoint/2010/main" val="3864113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329758"/>
            <a:ext cx="9908799" cy="1400530"/>
          </a:xfrm>
        </p:spPr>
        <p:txBody>
          <a:bodyPr/>
          <a:lstStyle/>
          <a:p>
            <a:r>
              <a:rPr lang="en-US" b="1" dirty="0" smtClean="0"/>
              <a:t>There are many ways to “fund” </a:t>
            </a:r>
            <a:r>
              <a:rPr lang="en-US" b="1" dirty="0"/>
              <a:t>n</a:t>
            </a:r>
            <a:r>
              <a:rPr lang="en-US" b="1" dirty="0" smtClean="0"/>
              <a:t>ew </a:t>
            </a:r>
            <a:r>
              <a:rPr lang="en-US" b="1" dirty="0"/>
              <a:t>p</a:t>
            </a:r>
            <a:r>
              <a:rPr lang="en-US" b="1" dirty="0" smtClean="0"/>
              <a:t>arks</a:t>
            </a:r>
            <a:endParaRPr lang="en-US" b="1" dirty="0"/>
          </a:p>
        </p:txBody>
      </p:sp>
      <p:sp>
        <p:nvSpPr>
          <p:cNvPr id="3" name="Content Placeholder 2"/>
          <p:cNvSpPr>
            <a:spLocks noGrp="1"/>
          </p:cNvSpPr>
          <p:nvPr>
            <p:ph idx="1"/>
          </p:nvPr>
        </p:nvSpPr>
        <p:spPr>
          <a:xfrm>
            <a:off x="979868" y="1825624"/>
            <a:ext cx="10515600" cy="4794631"/>
          </a:xfrm>
        </p:spPr>
        <p:txBody>
          <a:bodyPr>
            <a:normAutofit lnSpcReduction="10000"/>
          </a:bodyPr>
          <a:lstStyle/>
          <a:p>
            <a:r>
              <a:rPr lang="en-US" dirty="0" smtClean="0"/>
              <a:t>Tax Increment Financing</a:t>
            </a:r>
          </a:p>
          <a:p>
            <a:r>
              <a:rPr lang="en-US" dirty="0" smtClean="0"/>
              <a:t>Transfer of Development Rights</a:t>
            </a:r>
          </a:p>
          <a:p>
            <a:r>
              <a:rPr lang="en-US" dirty="0" smtClean="0"/>
              <a:t>Park Impact Fee</a:t>
            </a:r>
          </a:p>
          <a:p>
            <a:r>
              <a:rPr lang="en-US" dirty="0" smtClean="0"/>
              <a:t>Open Space Banking</a:t>
            </a:r>
          </a:p>
          <a:p>
            <a:r>
              <a:rPr lang="en-US" dirty="0" smtClean="0"/>
              <a:t>Storm Water Banking</a:t>
            </a:r>
          </a:p>
          <a:p>
            <a:r>
              <a:rPr lang="en-US" dirty="0" smtClean="0"/>
              <a:t>Private Funding</a:t>
            </a:r>
          </a:p>
          <a:p>
            <a:r>
              <a:rPr lang="en-US" dirty="0" smtClean="0"/>
              <a:t>Sell Current Assets (Decatur Conference Center)</a:t>
            </a:r>
          </a:p>
          <a:p>
            <a:r>
              <a:rPr lang="en-US" dirty="0" smtClean="0"/>
              <a:t>Collaborate with Governmental Partners (CSD, DHA)</a:t>
            </a:r>
          </a:p>
          <a:p>
            <a:r>
              <a:rPr lang="en-US" dirty="0" smtClean="0"/>
              <a:t>Repurpose Existing Public Land (streets &amp; parking lots)</a:t>
            </a:r>
          </a:p>
          <a:p>
            <a:r>
              <a:rPr lang="en-US" dirty="0"/>
              <a:t>General Obligation Bond/Property </a:t>
            </a:r>
            <a:r>
              <a:rPr lang="en-US" dirty="0" smtClean="0"/>
              <a:t>Tax</a:t>
            </a:r>
            <a:endParaRPr lang="en-US" dirty="0"/>
          </a:p>
        </p:txBody>
      </p:sp>
    </p:spTree>
    <p:extLst>
      <p:ext uri="{BB962C8B-B14F-4D97-AF65-F5344CB8AC3E}">
        <p14:creationId xmlns:p14="http://schemas.microsoft.com/office/powerpoint/2010/main" val="25233094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Vision for Parks in Decatur: What’s Possible?</a:t>
            </a:r>
            <a:endParaRPr lang="en-US" b="1"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a:ext>
            </a:extLst>
          </a:blip>
          <a:srcRect/>
          <a:stretch/>
        </p:blipFill>
        <p:spPr>
          <a:xfrm>
            <a:off x="8762465" y="1659119"/>
            <a:ext cx="3429535" cy="4465456"/>
          </a:xfrm>
        </p:spPr>
      </p:pic>
      <p:pic>
        <p:nvPicPr>
          <p:cNvPr id="1038" name="Picture 14" descr="urban-creative-green-roof-desig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421607"/>
            <a:ext cx="4457700" cy="46863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blog.creative-capital.org/wp-content/uploads/2012/09/TrailerPark2.jpg">
            <a:hlinkClick r:id="rId5"/>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059074" y="2962275"/>
            <a:ext cx="3457365" cy="38957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civicdesigncenter.org/membership/sm_files/DSC_0972_smaller.jpg">
            <a:hlinkClick r:id="rId7"/>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787757" y="1326357"/>
            <a:ext cx="3987800" cy="2871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6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38"/>
                                        </p:tgtEl>
                                        <p:attrNameLst>
                                          <p:attrName>style.visibility</p:attrName>
                                        </p:attrNameLst>
                                      </p:cBhvr>
                                      <p:to>
                                        <p:strVal val="visible"/>
                                      </p:to>
                                    </p:set>
                                    <p:anim calcmode="lin" valueType="num">
                                      <p:cBhvr>
                                        <p:cTn id="7" dur="1000" fill="hold"/>
                                        <p:tgtEl>
                                          <p:spTgt spid="1038"/>
                                        </p:tgtEl>
                                        <p:attrNameLst>
                                          <p:attrName>ppt_w</p:attrName>
                                        </p:attrNameLst>
                                      </p:cBhvr>
                                      <p:tavLst>
                                        <p:tav tm="0">
                                          <p:val>
                                            <p:fltVal val="0"/>
                                          </p:val>
                                        </p:tav>
                                        <p:tav tm="100000">
                                          <p:val>
                                            <p:strVal val="#ppt_w"/>
                                          </p:val>
                                        </p:tav>
                                      </p:tavLst>
                                    </p:anim>
                                    <p:anim calcmode="lin" valueType="num">
                                      <p:cBhvr>
                                        <p:cTn id="8" dur="1000" fill="hold"/>
                                        <p:tgtEl>
                                          <p:spTgt spid="1038"/>
                                        </p:tgtEl>
                                        <p:attrNameLst>
                                          <p:attrName>ppt_h</p:attrName>
                                        </p:attrNameLst>
                                      </p:cBhvr>
                                      <p:tavLst>
                                        <p:tav tm="0">
                                          <p:val>
                                            <p:fltVal val="0"/>
                                          </p:val>
                                        </p:tav>
                                        <p:tav tm="100000">
                                          <p:val>
                                            <p:strVal val="#ppt_h"/>
                                          </p:val>
                                        </p:tav>
                                      </p:tavLst>
                                    </p:anim>
                                    <p:anim calcmode="lin" valueType="num">
                                      <p:cBhvr>
                                        <p:cTn id="9" dur="1000" fill="hold"/>
                                        <p:tgtEl>
                                          <p:spTgt spid="1038"/>
                                        </p:tgtEl>
                                        <p:attrNameLst>
                                          <p:attrName>style.rotation</p:attrName>
                                        </p:attrNameLst>
                                      </p:cBhvr>
                                      <p:tavLst>
                                        <p:tav tm="0">
                                          <p:val>
                                            <p:fltVal val="90"/>
                                          </p:val>
                                        </p:tav>
                                        <p:tav tm="100000">
                                          <p:val>
                                            <p:fltVal val="0"/>
                                          </p:val>
                                        </p:tav>
                                      </p:tavLst>
                                    </p:anim>
                                    <p:animEffect transition="in" filter="fade">
                                      <p:cBhvr>
                                        <p:cTn id="10" dur="1000"/>
                                        <p:tgtEl>
                                          <p:spTgt spid="1038"/>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042"/>
                                        </p:tgtEl>
                                        <p:attrNameLst>
                                          <p:attrName>style.visibility</p:attrName>
                                        </p:attrNameLst>
                                      </p:cBhvr>
                                      <p:to>
                                        <p:strVal val="visible"/>
                                      </p:to>
                                    </p:set>
                                    <p:anim calcmode="lin" valueType="num">
                                      <p:cBhvr>
                                        <p:cTn id="21" dur="1000" fill="hold"/>
                                        <p:tgtEl>
                                          <p:spTgt spid="1042"/>
                                        </p:tgtEl>
                                        <p:attrNameLst>
                                          <p:attrName>ppt_w</p:attrName>
                                        </p:attrNameLst>
                                      </p:cBhvr>
                                      <p:tavLst>
                                        <p:tav tm="0">
                                          <p:val>
                                            <p:fltVal val="0"/>
                                          </p:val>
                                        </p:tav>
                                        <p:tav tm="100000">
                                          <p:val>
                                            <p:strVal val="#ppt_w"/>
                                          </p:val>
                                        </p:tav>
                                      </p:tavLst>
                                    </p:anim>
                                    <p:anim calcmode="lin" valueType="num">
                                      <p:cBhvr>
                                        <p:cTn id="22" dur="1000" fill="hold"/>
                                        <p:tgtEl>
                                          <p:spTgt spid="1042"/>
                                        </p:tgtEl>
                                        <p:attrNameLst>
                                          <p:attrName>ppt_h</p:attrName>
                                        </p:attrNameLst>
                                      </p:cBhvr>
                                      <p:tavLst>
                                        <p:tav tm="0">
                                          <p:val>
                                            <p:fltVal val="0"/>
                                          </p:val>
                                        </p:tav>
                                        <p:tav tm="100000">
                                          <p:val>
                                            <p:strVal val="#ppt_h"/>
                                          </p:val>
                                        </p:tav>
                                      </p:tavLst>
                                    </p:anim>
                                    <p:anim calcmode="lin" valueType="num">
                                      <p:cBhvr>
                                        <p:cTn id="23" dur="1000" fill="hold"/>
                                        <p:tgtEl>
                                          <p:spTgt spid="1042"/>
                                        </p:tgtEl>
                                        <p:attrNameLst>
                                          <p:attrName>style.rotation</p:attrName>
                                        </p:attrNameLst>
                                      </p:cBhvr>
                                      <p:tavLst>
                                        <p:tav tm="0">
                                          <p:val>
                                            <p:fltVal val="90"/>
                                          </p:val>
                                        </p:tav>
                                        <p:tav tm="100000">
                                          <p:val>
                                            <p:fltVal val="0"/>
                                          </p:val>
                                        </p:tav>
                                      </p:tavLst>
                                    </p:anim>
                                    <p:animEffect transition="in" filter="fade">
                                      <p:cBhvr>
                                        <p:cTn id="24" dur="1000"/>
                                        <p:tgtEl>
                                          <p:spTgt spid="1042"/>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040"/>
                                        </p:tgtEl>
                                        <p:attrNameLst>
                                          <p:attrName>style.visibility</p:attrName>
                                        </p:attrNameLst>
                                      </p:cBhvr>
                                      <p:to>
                                        <p:strVal val="visible"/>
                                      </p:to>
                                    </p:set>
                                    <p:anim calcmode="lin" valueType="num">
                                      <p:cBhvr>
                                        <p:cTn id="28" dur="1000" fill="hold"/>
                                        <p:tgtEl>
                                          <p:spTgt spid="1040"/>
                                        </p:tgtEl>
                                        <p:attrNameLst>
                                          <p:attrName>ppt_w</p:attrName>
                                        </p:attrNameLst>
                                      </p:cBhvr>
                                      <p:tavLst>
                                        <p:tav tm="0">
                                          <p:val>
                                            <p:fltVal val="0"/>
                                          </p:val>
                                        </p:tav>
                                        <p:tav tm="100000">
                                          <p:val>
                                            <p:strVal val="#ppt_w"/>
                                          </p:val>
                                        </p:tav>
                                      </p:tavLst>
                                    </p:anim>
                                    <p:anim calcmode="lin" valueType="num">
                                      <p:cBhvr>
                                        <p:cTn id="29" dur="1000" fill="hold"/>
                                        <p:tgtEl>
                                          <p:spTgt spid="1040"/>
                                        </p:tgtEl>
                                        <p:attrNameLst>
                                          <p:attrName>ppt_h</p:attrName>
                                        </p:attrNameLst>
                                      </p:cBhvr>
                                      <p:tavLst>
                                        <p:tav tm="0">
                                          <p:val>
                                            <p:fltVal val="0"/>
                                          </p:val>
                                        </p:tav>
                                        <p:tav tm="100000">
                                          <p:val>
                                            <p:strVal val="#ppt_h"/>
                                          </p:val>
                                        </p:tav>
                                      </p:tavLst>
                                    </p:anim>
                                    <p:anim calcmode="lin" valueType="num">
                                      <p:cBhvr>
                                        <p:cTn id="30" dur="1000" fill="hold"/>
                                        <p:tgtEl>
                                          <p:spTgt spid="1040"/>
                                        </p:tgtEl>
                                        <p:attrNameLst>
                                          <p:attrName>style.rotation</p:attrName>
                                        </p:attrNameLst>
                                      </p:cBhvr>
                                      <p:tavLst>
                                        <p:tav tm="0">
                                          <p:val>
                                            <p:fltVal val="90"/>
                                          </p:val>
                                        </p:tav>
                                        <p:tav tm="100000">
                                          <p:val>
                                            <p:fltVal val="0"/>
                                          </p:val>
                                        </p:tav>
                                      </p:tavLst>
                                    </p:anim>
                                    <p:animEffect transition="in" filter="fade">
                                      <p:cBhvr>
                                        <p:cTn id="31" dur="100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Vision for Parks in Decatur: What’s Possible?</a:t>
            </a:r>
          </a:p>
        </p:txBody>
      </p:sp>
      <p:sp>
        <p:nvSpPr>
          <p:cNvPr id="3" name="Content Placeholder 2"/>
          <p:cNvSpPr>
            <a:spLocks noGrp="1"/>
          </p:cNvSpPr>
          <p:nvPr>
            <p:ph idx="1"/>
          </p:nvPr>
        </p:nvSpPr>
        <p:spPr>
          <a:xfrm>
            <a:off x="838200" y="1858906"/>
            <a:ext cx="10387885" cy="4079252"/>
          </a:xfrm>
        </p:spPr>
        <p:txBody>
          <a:bodyPr>
            <a:normAutofit/>
          </a:bodyPr>
          <a:lstStyle/>
          <a:p>
            <a:r>
              <a:rPr lang="en-US" dirty="0" smtClean="0"/>
              <a:t>Streets (</a:t>
            </a:r>
            <a:r>
              <a:rPr lang="en-US" dirty="0" err="1" smtClean="0"/>
              <a:t>Clairemont</a:t>
            </a:r>
            <a:r>
              <a:rPr lang="en-US" dirty="0" smtClean="0"/>
              <a:t>, Ponce)</a:t>
            </a:r>
          </a:p>
          <a:p>
            <a:r>
              <a:rPr lang="en-US" dirty="0" smtClean="0"/>
              <a:t>Parking Lots</a:t>
            </a:r>
            <a:endParaRPr lang="en-US"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43423" y="3898532"/>
            <a:ext cx="5523781" cy="2855342"/>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9728" y="3053751"/>
            <a:ext cx="5178725" cy="3278038"/>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23320" y="1537558"/>
            <a:ext cx="5316747" cy="2113472"/>
          </a:xfrm>
          <a:prstGeom prst="rect">
            <a:avLst/>
          </a:prstGeom>
        </p:spPr>
      </p:pic>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5120" y="1388245"/>
            <a:ext cx="9969080" cy="5473590"/>
          </a:xfrm>
          <a:prstGeom prst="rect">
            <a:avLst/>
          </a:prstGeom>
        </p:spPr>
      </p:pic>
    </p:spTree>
    <p:extLst>
      <p:ext uri="{BB962C8B-B14F-4D97-AF65-F5344CB8AC3E}">
        <p14:creationId xmlns:p14="http://schemas.microsoft.com/office/powerpoint/2010/main" val="54242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http://quotestalk.net/wp-content/uploads/2013/07/Some-men-see-things-as-they-are-and-say-why-%E2%80%93-I-dream-things-that-never-were-and-say-why-not.-George-Bernard-Shaw.jpg">
            <a:hlinkClick r:id="rId3"/>
          </p:cNvPr>
          <p:cNvPicPr>
            <a:picLocks noGrp="1" noChangeAspect="1" noChangeArrowheads="1"/>
          </p:cNvPicPr>
          <p:nvPr>
            <p:ph idx="1"/>
          </p:nvPr>
        </p:nvPicPr>
        <p:blipFill rotWithShape="1">
          <a:blip r:embed="rId4">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502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2540" y="528033"/>
            <a:ext cx="8825658" cy="1828802"/>
          </a:xfrm>
        </p:spPr>
        <p:txBody>
          <a:bodyPr/>
          <a:lstStyle/>
          <a:p>
            <a:pPr algn="ctr"/>
            <a:r>
              <a:rPr lang="en-US" b="1" dirty="0" smtClean="0"/>
              <a:t>Thank You and Questions</a:t>
            </a:r>
            <a:endParaRPr lang="en-US" b="1" dirty="0"/>
          </a:p>
        </p:txBody>
      </p:sp>
      <p:sp>
        <p:nvSpPr>
          <p:cNvPr id="4" name="TextBox 3"/>
          <p:cNvSpPr txBox="1"/>
          <p:nvPr/>
        </p:nvSpPr>
        <p:spPr>
          <a:xfrm>
            <a:off x="8332632" y="5710687"/>
            <a:ext cx="3627226" cy="954107"/>
          </a:xfrm>
          <a:prstGeom prst="rect">
            <a:avLst/>
          </a:prstGeom>
          <a:noFill/>
        </p:spPr>
        <p:txBody>
          <a:bodyPr wrap="square" rtlCol="0">
            <a:spAutoFit/>
          </a:bodyPr>
          <a:lstStyle/>
          <a:p>
            <a:pPr algn="r"/>
            <a:r>
              <a:rPr lang="en-US" sz="1400" dirty="0" smtClean="0"/>
              <a:t>George Dusenbury</a:t>
            </a:r>
          </a:p>
          <a:p>
            <a:pPr algn="r"/>
            <a:r>
              <a:rPr lang="en-US" sz="1400" dirty="0" smtClean="0"/>
              <a:t>Chair, Downtown Decatur Neighbors</a:t>
            </a:r>
          </a:p>
          <a:p>
            <a:pPr algn="r"/>
            <a:r>
              <a:rPr lang="en-US" sz="1400" dirty="0" smtClean="0">
                <a:hlinkClick r:id="rId3"/>
              </a:rPr>
              <a:t>gdusenbury4@gmail.com</a:t>
            </a:r>
            <a:endParaRPr lang="en-US" sz="1400" dirty="0" smtClean="0"/>
          </a:p>
          <a:p>
            <a:pPr algn="r"/>
            <a:r>
              <a:rPr lang="en-US" sz="1400" dirty="0" smtClean="0"/>
              <a:t>404-604-7803</a:t>
            </a:r>
            <a:endParaRPr lang="en-US" sz="1400"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6598" y="2446988"/>
            <a:ext cx="3417541" cy="2385007"/>
          </a:xfrm>
          <a:prstGeom prst="rect">
            <a:avLst/>
          </a:prstGeom>
        </p:spPr>
      </p:pic>
      <p:sp>
        <p:nvSpPr>
          <p:cNvPr id="8" name="Title 1"/>
          <p:cNvSpPr txBox="1">
            <a:spLocks/>
          </p:cNvSpPr>
          <p:nvPr/>
        </p:nvSpPr>
        <p:spPr>
          <a:xfrm>
            <a:off x="1171977" y="4906850"/>
            <a:ext cx="9695139" cy="53877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smtClean="0"/>
              <a:t>www.downtowndecaturneighbors.com</a:t>
            </a:r>
            <a:endParaRPr lang="en-US" sz="3600" b="1" dirty="0"/>
          </a:p>
        </p:txBody>
      </p:sp>
    </p:spTree>
    <p:extLst>
      <p:ext uri="{BB962C8B-B14F-4D97-AF65-F5344CB8AC3E}">
        <p14:creationId xmlns:p14="http://schemas.microsoft.com/office/powerpoint/2010/main" val="3304967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APPENDIX</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95306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Parks need not  be a drain on city coffers – they actually can increase revenue</a:t>
            </a:r>
            <a:endParaRPr lang="en-US" b="1" dirty="0"/>
          </a:p>
        </p:txBody>
      </p:sp>
      <p:sp>
        <p:nvSpPr>
          <p:cNvPr id="3" name="Content Placeholder 2"/>
          <p:cNvSpPr>
            <a:spLocks noGrp="1"/>
          </p:cNvSpPr>
          <p:nvPr>
            <p:ph idx="1"/>
          </p:nvPr>
        </p:nvSpPr>
        <p:spPr>
          <a:xfrm>
            <a:off x="4373591" y="2042861"/>
            <a:ext cx="7152167" cy="4796455"/>
          </a:xfrm>
        </p:spPr>
        <p:txBody>
          <a:bodyPr>
            <a:normAutofit lnSpcReduction="10000"/>
          </a:bodyPr>
          <a:lstStyle/>
          <a:p>
            <a:pPr marL="457200" indent="-457200">
              <a:buFont typeface="+mj-lt"/>
              <a:buAutoNum type="arabicPeriod"/>
            </a:pPr>
            <a:r>
              <a:rPr lang="en-US" dirty="0" smtClean="0"/>
              <a:t>Real </a:t>
            </a:r>
            <a:r>
              <a:rPr lang="en-US" dirty="0"/>
              <a:t>property values are positively affected</a:t>
            </a:r>
            <a:r>
              <a:rPr lang="en-US" dirty="0" smtClean="0"/>
              <a:t>.</a:t>
            </a:r>
            <a:br>
              <a:rPr lang="en-US" dirty="0" smtClean="0"/>
            </a:br>
            <a:endParaRPr lang="en-US" dirty="0"/>
          </a:p>
          <a:p>
            <a:pPr marL="457200" indent="-457200">
              <a:buFont typeface="+mj-lt"/>
              <a:buAutoNum type="arabicPeriod"/>
            </a:pPr>
            <a:r>
              <a:rPr lang="en-US" dirty="0" smtClean="0"/>
              <a:t>Municipal </a:t>
            </a:r>
            <a:r>
              <a:rPr lang="en-US" dirty="0"/>
              <a:t>revenues are increased</a:t>
            </a:r>
            <a:r>
              <a:rPr lang="en-US" dirty="0" smtClean="0"/>
              <a:t>.</a:t>
            </a:r>
            <a:br>
              <a:rPr lang="en-US" dirty="0" smtClean="0"/>
            </a:br>
            <a:endParaRPr lang="en-US" dirty="0"/>
          </a:p>
          <a:p>
            <a:pPr marL="457200" indent="-457200">
              <a:buFont typeface="+mj-lt"/>
              <a:buAutoNum type="arabicPeriod"/>
            </a:pPr>
            <a:r>
              <a:rPr lang="en-US" dirty="0" smtClean="0"/>
              <a:t>Affluent </a:t>
            </a:r>
            <a:r>
              <a:rPr lang="en-US" dirty="0"/>
              <a:t>retirees are attracted and retained</a:t>
            </a:r>
            <a:r>
              <a:rPr lang="en-US" dirty="0" smtClean="0"/>
              <a:t>.</a:t>
            </a:r>
            <a:br>
              <a:rPr lang="en-US" dirty="0" smtClean="0"/>
            </a:br>
            <a:endParaRPr lang="en-US" dirty="0"/>
          </a:p>
          <a:p>
            <a:pPr marL="457200" indent="-457200">
              <a:buFont typeface="+mj-lt"/>
              <a:buAutoNum type="arabicPeriod"/>
            </a:pPr>
            <a:r>
              <a:rPr lang="en-US" dirty="0" smtClean="0"/>
              <a:t>Talented knowledge workers </a:t>
            </a:r>
            <a:r>
              <a:rPr lang="en-US" dirty="0"/>
              <a:t>are attracted to live </a:t>
            </a:r>
            <a:r>
              <a:rPr lang="en-US" dirty="0" smtClean="0"/>
              <a:t>and </a:t>
            </a:r>
            <a:r>
              <a:rPr lang="en-US" dirty="0"/>
              <a:t>work</a:t>
            </a:r>
            <a:r>
              <a:rPr lang="en-US" dirty="0" smtClean="0"/>
              <a:t>.</a:t>
            </a:r>
            <a:br>
              <a:rPr lang="en-US" dirty="0" smtClean="0"/>
            </a:br>
            <a:endParaRPr lang="en-US" dirty="0"/>
          </a:p>
          <a:p>
            <a:pPr marL="457200" indent="-457200">
              <a:buFont typeface="+mj-lt"/>
              <a:buAutoNum type="arabicPeriod"/>
            </a:pPr>
            <a:r>
              <a:rPr lang="en-US" dirty="0" smtClean="0"/>
              <a:t>Homebuyers </a:t>
            </a:r>
            <a:r>
              <a:rPr lang="en-US" dirty="0"/>
              <a:t>are attracted to purchase homes</a:t>
            </a:r>
            <a:r>
              <a:rPr lang="en-US" dirty="0" smtClean="0"/>
              <a:t>.</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119" y="2151575"/>
            <a:ext cx="3126291" cy="4045789"/>
          </a:xfrm>
          <a:prstGeom prst="rect">
            <a:avLst/>
          </a:prstGeom>
        </p:spPr>
      </p:pic>
    </p:spTree>
    <p:extLst>
      <p:ext uri="{BB962C8B-B14F-4D97-AF65-F5344CB8AC3E}">
        <p14:creationId xmlns:p14="http://schemas.microsoft.com/office/powerpoint/2010/main" val="3381956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6975" y="1999890"/>
            <a:ext cx="7315200" cy="4572000"/>
          </a:xfrm>
          <a:prstGeom prst="rect">
            <a:avLst/>
          </a:prstGeom>
          <a:blipFill>
            <a:blip r:embed="rId3"/>
            <a:tile tx="0" ty="0" sx="100000" sy="100000" flip="none" algn="tl"/>
          </a:blip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b="1" dirty="0" smtClean="0"/>
              <a:t>Baseline – Nearly 10 Acres of Land </a:t>
            </a:r>
            <a:br>
              <a:rPr lang="en-US" b="1" dirty="0" smtClean="0"/>
            </a:br>
            <a:r>
              <a:rPr lang="en-US" b="1" dirty="0" smtClean="0"/>
              <a:t>With No </a:t>
            </a:r>
            <a:r>
              <a:rPr lang="en-US" b="1" dirty="0"/>
              <a:t>P</a:t>
            </a:r>
            <a:r>
              <a:rPr lang="en-US" b="1" dirty="0" smtClean="0"/>
              <a:t>ark within 500’</a:t>
            </a:r>
            <a:endParaRPr lang="en-US" b="1" dirty="0"/>
          </a:p>
        </p:txBody>
      </p:sp>
      <p:sp>
        <p:nvSpPr>
          <p:cNvPr id="6" name="TextBox 5"/>
          <p:cNvSpPr txBox="1"/>
          <p:nvPr/>
        </p:nvSpPr>
        <p:spPr>
          <a:xfrm>
            <a:off x="8082951" y="2061713"/>
            <a:ext cx="3674853" cy="3970318"/>
          </a:xfrm>
          <a:prstGeom prst="rect">
            <a:avLst/>
          </a:prstGeom>
          <a:noFill/>
        </p:spPr>
        <p:txBody>
          <a:bodyPr wrap="square" rtlCol="0">
            <a:spAutoFit/>
          </a:bodyPr>
          <a:lstStyle/>
          <a:p>
            <a:r>
              <a:rPr lang="en-US" sz="2400" dirty="0" smtClean="0"/>
              <a:t>417,500 square feet</a:t>
            </a:r>
          </a:p>
          <a:p>
            <a:endParaRPr lang="en-US" sz="2400" dirty="0"/>
          </a:p>
          <a:p>
            <a:r>
              <a:rPr lang="en-US" sz="2400" dirty="0" smtClean="0"/>
              <a:t>Property is assessed at $X per square foot</a:t>
            </a:r>
          </a:p>
          <a:p>
            <a:endParaRPr lang="en-US" sz="2400" dirty="0" smtClean="0"/>
          </a:p>
          <a:p>
            <a:r>
              <a:rPr lang="en-US" sz="2400" u="sng" dirty="0" smtClean="0"/>
              <a:t>VALUE TO TAX DIGEST</a:t>
            </a:r>
          </a:p>
          <a:p>
            <a:endParaRPr lang="en-US" sz="2400" dirty="0" smtClean="0"/>
          </a:p>
          <a:p>
            <a:r>
              <a:rPr lang="en-US" sz="2400" dirty="0" smtClean="0"/>
              <a:t>417,500 x $X = </a:t>
            </a:r>
          </a:p>
          <a:p>
            <a:endParaRPr lang="en-US" sz="2400" dirty="0"/>
          </a:p>
          <a:p>
            <a:pPr algn="ctr"/>
            <a:r>
              <a:rPr lang="en-US" sz="3600" b="1" dirty="0" smtClean="0"/>
              <a:t>$417,500X</a:t>
            </a:r>
          </a:p>
        </p:txBody>
      </p:sp>
    </p:spTree>
    <p:extLst>
      <p:ext uri="{BB962C8B-B14F-4D97-AF65-F5344CB8AC3E}">
        <p14:creationId xmlns:p14="http://schemas.microsoft.com/office/powerpoint/2010/main" val="552466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Shape 4"/>
          <p:cNvSpPr/>
          <p:nvPr/>
        </p:nvSpPr>
        <p:spPr>
          <a:xfrm>
            <a:off x="646975" y="1999890"/>
            <a:ext cx="7323826" cy="4572000"/>
          </a:xfrm>
          <a:prstGeom prst="rect">
            <a:avLst/>
          </a:prstGeom>
          <a:blipFill>
            <a:blip r:embed="rId3"/>
            <a:tile tx="0" ty="0" sx="100000" sy="100000" flip="none" algn="tl"/>
          </a:blip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Creating a One-acre </a:t>
            </a:r>
            <a:r>
              <a:rPr lang="en-US" b="1" dirty="0"/>
              <a:t>P</a:t>
            </a:r>
            <a:r>
              <a:rPr lang="en-US" b="1" dirty="0" smtClean="0"/>
              <a:t>ark </a:t>
            </a:r>
            <a:br>
              <a:rPr lang="en-US" b="1" dirty="0" smtClean="0"/>
            </a:br>
            <a:r>
              <a:rPr lang="en-US" b="1" dirty="0" smtClean="0"/>
              <a:t>Reduces </a:t>
            </a:r>
            <a:r>
              <a:rPr lang="en-US" b="1" dirty="0"/>
              <a:t>T</a:t>
            </a:r>
            <a:r>
              <a:rPr lang="en-US" b="1" dirty="0" smtClean="0"/>
              <a:t>axable </a:t>
            </a:r>
            <a:r>
              <a:rPr lang="en-US" b="1" dirty="0"/>
              <a:t>L</a:t>
            </a:r>
            <a:r>
              <a:rPr lang="en-US" b="1" dirty="0" smtClean="0"/>
              <a:t>and by 10%</a:t>
            </a:r>
            <a:endParaRPr lang="en-US" b="1" dirty="0"/>
          </a:p>
        </p:txBody>
      </p:sp>
      <p:sp>
        <p:nvSpPr>
          <p:cNvPr id="6" name="TextBox 5"/>
          <p:cNvSpPr txBox="1"/>
          <p:nvPr/>
        </p:nvSpPr>
        <p:spPr>
          <a:xfrm>
            <a:off x="8143336" y="2553763"/>
            <a:ext cx="3674852" cy="1569660"/>
          </a:xfrm>
          <a:prstGeom prst="rect">
            <a:avLst/>
          </a:prstGeom>
          <a:noFill/>
        </p:spPr>
        <p:txBody>
          <a:bodyPr wrap="square" rtlCol="0">
            <a:spAutoFit/>
          </a:bodyPr>
          <a:lstStyle/>
          <a:p>
            <a:pPr algn="r"/>
            <a:r>
              <a:rPr lang="en-US" sz="2400" dirty="0" smtClean="0"/>
              <a:t>417,500 </a:t>
            </a:r>
            <a:r>
              <a:rPr lang="en-US" sz="2400" dirty="0"/>
              <a:t>square feet</a:t>
            </a:r>
          </a:p>
          <a:p>
            <a:pPr algn="r"/>
            <a:r>
              <a:rPr lang="en-US" sz="2400" dirty="0" smtClean="0">
                <a:solidFill>
                  <a:schemeClr val="bg1"/>
                </a:solidFill>
              </a:rPr>
              <a:t>  </a:t>
            </a:r>
            <a:r>
              <a:rPr lang="en-US" sz="2400" u="sng" dirty="0" smtClean="0"/>
              <a:t> </a:t>
            </a:r>
            <a:r>
              <a:rPr lang="en-US" sz="2400" u="sng" dirty="0"/>
              <a:t>-43,500 square feet </a:t>
            </a:r>
            <a:endParaRPr lang="en-US" sz="2400" u="sng" dirty="0" smtClean="0"/>
          </a:p>
          <a:p>
            <a:pPr algn="r"/>
            <a:r>
              <a:rPr lang="en-US" sz="2400" dirty="0" smtClean="0"/>
              <a:t>374,000 </a:t>
            </a:r>
            <a:r>
              <a:rPr lang="en-US" sz="2400" dirty="0"/>
              <a:t>square feet</a:t>
            </a:r>
          </a:p>
          <a:p>
            <a:endParaRPr lang="en-US" sz="2400" dirty="0" smtClean="0"/>
          </a:p>
        </p:txBody>
      </p:sp>
      <p:sp>
        <p:nvSpPr>
          <p:cNvPr id="7" name="Rectangle 6"/>
          <p:cNvSpPr/>
          <p:nvPr/>
        </p:nvSpPr>
        <p:spPr>
          <a:xfrm>
            <a:off x="2674186" y="3666223"/>
            <a:ext cx="3657600" cy="914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096884" y="3925015"/>
            <a:ext cx="2915729" cy="369332"/>
          </a:xfrm>
          <a:prstGeom prst="rect">
            <a:avLst/>
          </a:prstGeom>
          <a:noFill/>
        </p:spPr>
        <p:txBody>
          <a:bodyPr wrap="square" rtlCol="0">
            <a:spAutoFit/>
          </a:bodyPr>
          <a:lstStyle/>
          <a:p>
            <a:r>
              <a:rPr lang="en-US" dirty="0" smtClean="0"/>
              <a:t>$0 Property Tax Revenue</a:t>
            </a:r>
            <a:endParaRPr lang="en-US" dirty="0"/>
          </a:p>
        </p:txBody>
      </p:sp>
    </p:spTree>
    <p:extLst>
      <p:ext uri="{BB962C8B-B14F-4D97-AF65-F5344CB8AC3E}">
        <p14:creationId xmlns:p14="http://schemas.microsoft.com/office/powerpoint/2010/main" val="110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Shape 4"/>
          <p:cNvSpPr/>
          <p:nvPr/>
        </p:nvSpPr>
        <p:spPr>
          <a:xfrm>
            <a:off x="646975" y="1999890"/>
            <a:ext cx="7323826" cy="4572000"/>
          </a:xfrm>
          <a:prstGeom prst="rect">
            <a:avLst/>
          </a:prstGeom>
          <a:blipFill>
            <a:blip r:embed="rId3"/>
            <a:tile tx="0" ty="0" sx="100000" sy="100000" flip="none" algn="tl"/>
          </a:blip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Property </a:t>
            </a:r>
            <a:r>
              <a:rPr lang="en-US" b="1" dirty="0"/>
              <a:t>V</a:t>
            </a:r>
            <a:r>
              <a:rPr lang="en-US" b="1" dirty="0" smtClean="0"/>
              <a:t>alue of </a:t>
            </a:r>
            <a:r>
              <a:rPr lang="en-US" b="1" dirty="0"/>
              <a:t>R</a:t>
            </a:r>
            <a:r>
              <a:rPr lang="en-US" b="1" dirty="0" smtClean="0"/>
              <a:t>emaining </a:t>
            </a:r>
            <a:r>
              <a:rPr lang="en-US" b="1" dirty="0"/>
              <a:t>L</a:t>
            </a:r>
            <a:r>
              <a:rPr lang="en-US" b="1" dirty="0" smtClean="0"/>
              <a:t>and </a:t>
            </a:r>
            <a:br>
              <a:rPr lang="en-US" b="1" dirty="0" smtClean="0"/>
            </a:br>
            <a:r>
              <a:rPr lang="en-US" b="1" dirty="0" smtClean="0"/>
              <a:t>Increases ~20%</a:t>
            </a:r>
            <a:endParaRPr lang="en-US" b="1" dirty="0"/>
          </a:p>
        </p:txBody>
      </p:sp>
      <p:sp>
        <p:nvSpPr>
          <p:cNvPr id="6" name="TextBox 5"/>
          <p:cNvSpPr txBox="1"/>
          <p:nvPr/>
        </p:nvSpPr>
        <p:spPr>
          <a:xfrm>
            <a:off x="8048435" y="3321510"/>
            <a:ext cx="3847387" cy="2308324"/>
          </a:xfrm>
          <a:prstGeom prst="rect">
            <a:avLst/>
          </a:prstGeom>
          <a:noFill/>
        </p:spPr>
        <p:txBody>
          <a:bodyPr wrap="square" rtlCol="0">
            <a:spAutoFit/>
          </a:bodyPr>
          <a:lstStyle/>
          <a:p>
            <a:r>
              <a:rPr lang="en-US" sz="2400" u="sng" dirty="0" smtClean="0"/>
              <a:t>Previously</a:t>
            </a:r>
          </a:p>
          <a:p>
            <a:r>
              <a:rPr lang="en-US" sz="2400" dirty="0" smtClean="0"/>
              <a:t>    </a:t>
            </a:r>
            <a:r>
              <a:rPr lang="en-US" sz="2400" dirty="0"/>
              <a:t>$X per square </a:t>
            </a:r>
            <a:r>
              <a:rPr lang="en-US" sz="2400" dirty="0" smtClean="0"/>
              <a:t>foot</a:t>
            </a:r>
          </a:p>
          <a:p>
            <a:endParaRPr lang="en-US" sz="2400" dirty="0"/>
          </a:p>
          <a:p>
            <a:r>
              <a:rPr lang="en-US" sz="2400" u="sng" dirty="0" smtClean="0"/>
              <a:t>Now</a:t>
            </a:r>
            <a:endParaRPr lang="en-US" sz="2400" u="sng" dirty="0"/>
          </a:p>
          <a:p>
            <a:r>
              <a:rPr lang="en-US" sz="2400" dirty="0" smtClean="0"/>
              <a:t>    $</a:t>
            </a:r>
            <a:r>
              <a:rPr lang="en-US" sz="2400" dirty="0"/>
              <a:t>1.2X per square foot</a:t>
            </a:r>
          </a:p>
          <a:p>
            <a:endParaRPr lang="en-US" sz="2400" dirty="0" smtClean="0"/>
          </a:p>
        </p:txBody>
      </p:sp>
      <p:sp>
        <p:nvSpPr>
          <p:cNvPr id="7" name="Rectangle 6"/>
          <p:cNvSpPr/>
          <p:nvPr/>
        </p:nvSpPr>
        <p:spPr>
          <a:xfrm>
            <a:off x="2674186" y="3666223"/>
            <a:ext cx="3657600" cy="914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09293" y="5236238"/>
            <a:ext cx="2639683" cy="1015663"/>
          </a:xfrm>
          <a:prstGeom prst="rect">
            <a:avLst/>
          </a:prstGeom>
          <a:noFill/>
        </p:spPr>
        <p:txBody>
          <a:bodyPr wrap="square" rtlCol="0">
            <a:spAutoFit/>
          </a:bodyPr>
          <a:lstStyle/>
          <a:p>
            <a:r>
              <a:rPr lang="en-US" sz="6000" dirty="0" smtClean="0">
                <a:solidFill>
                  <a:schemeClr val="accent5"/>
                </a:solidFill>
              </a:rPr>
              <a:t>+20% </a:t>
            </a:r>
            <a:endParaRPr lang="en-US" sz="6000" dirty="0">
              <a:solidFill>
                <a:schemeClr val="accent5"/>
              </a:solidFill>
            </a:endParaRPr>
          </a:p>
        </p:txBody>
      </p:sp>
      <p:sp>
        <p:nvSpPr>
          <p:cNvPr id="4" name="Up Arrow 3"/>
          <p:cNvSpPr/>
          <p:nvPr/>
        </p:nvSpPr>
        <p:spPr>
          <a:xfrm>
            <a:off x="3071002" y="5236238"/>
            <a:ext cx="517587" cy="930519"/>
          </a:xfrm>
          <a:prstGeom prst="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extBox 7"/>
          <p:cNvSpPr txBox="1"/>
          <p:nvPr/>
        </p:nvSpPr>
        <p:spPr>
          <a:xfrm>
            <a:off x="3096884" y="3925015"/>
            <a:ext cx="2915729" cy="369332"/>
          </a:xfrm>
          <a:prstGeom prst="rect">
            <a:avLst/>
          </a:prstGeom>
          <a:noFill/>
        </p:spPr>
        <p:txBody>
          <a:bodyPr wrap="square" rtlCol="0">
            <a:spAutoFit/>
          </a:bodyPr>
          <a:lstStyle/>
          <a:p>
            <a:r>
              <a:rPr lang="en-US" dirty="0" smtClean="0"/>
              <a:t>$0 Property Tax Revenue</a:t>
            </a:r>
            <a:endParaRPr lang="en-US" dirty="0"/>
          </a:p>
        </p:txBody>
      </p:sp>
    </p:spTree>
    <p:extLst>
      <p:ext uri="{BB962C8B-B14F-4D97-AF65-F5344CB8AC3E}">
        <p14:creationId xmlns:p14="http://schemas.microsoft.com/office/powerpoint/2010/main" val="40456016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38349" y="1999890"/>
            <a:ext cx="7315200" cy="4572000"/>
          </a:xfrm>
          <a:prstGeom prst="rect">
            <a:avLst/>
          </a:prstGeom>
          <a:blipFill>
            <a:blip r:embed="rId3"/>
            <a:tile tx="0" ty="0" sx="100000" sy="100000" flip="none" algn="tl"/>
          </a:blip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Resulting in Increased </a:t>
            </a:r>
            <a:r>
              <a:rPr lang="en-US" b="1" dirty="0"/>
              <a:t>T</a:t>
            </a:r>
            <a:r>
              <a:rPr lang="en-US" b="1" dirty="0" smtClean="0"/>
              <a:t>ax </a:t>
            </a:r>
            <a:r>
              <a:rPr lang="en-US" b="1" dirty="0"/>
              <a:t>R</a:t>
            </a:r>
            <a:r>
              <a:rPr lang="en-US" b="1" dirty="0" smtClean="0"/>
              <a:t>evenue of </a:t>
            </a:r>
            <a:r>
              <a:rPr lang="en-US" b="1" dirty="0"/>
              <a:t>5.8% - </a:t>
            </a:r>
            <a:r>
              <a:rPr lang="en-US" b="1" dirty="0" smtClean="0"/>
              <a:t>7.5%</a:t>
            </a:r>
            <a:endParaRPr lang="en-US" b="1" dirty="0"/>
          </a:p>
        </p:txBody>
      </p:sp>
      <p:sp>
        <p:nvSpPr>
          <p:cNvPr id="4" name="Rectangle 3"/>
          <p:cNvSpPr/>
          <p:nvPr/>
        </p:nvSpPr>
        <p:spPr>
          <a:xfrm>
            <a:off x="2674186" y="3666223"/>
            <a:ext cx="3657600" cy="914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082951" y="2285342"/>
            <a:ext cx="3674853" cy="3724096"/>
          </a:xfrm>
          <a:prstGeom prst="rect">
            <a:avLst/>
          </a:prstGeom>
          <a:noFill/>
        </p:spPr>
        <p:txBody>
          <a:bodyPr wrap="square" rtlCol="0">
            <a:spAutoFit/>
          </a:bodyPr>
          <a:lstStyle/>
          <a:p>
            <a:r>
              <a:rPr lang="en-US" sz="2400" dirty="0" smtClean="0"/>
              <a:t>374,000 square feet is </a:t>
            </a:r>
            <a:r>
              <a:rPr lang="en-US" sz="2400" dirty="0"/>
              <a:t>assessed at </a:t>
            </a:r>
            <a:r>
              <a:rPr lang="en-US" sz="2400" dirty="0" smtClean="0"/>
              <a:t>$1.2X </a:t>
            </a:r>
            <a:r>
              <a:rPr lang="en-US" sz="2400" dirty="0"/>
              <a:t>per square foot</a:t>
            </a:r>
          </a:p>
          <a:p>
            <a:endParaRPr lang="en-US" dirty="0" smtClean="0"/>
          </a:p>
          <a:p>
            <a:endParaRPr lang="en-US" dirty="0"/>
          </a:p>
          <a:p>
            <a:endParaRPr lang="en-US" dirty="0"/>
          </a:p>
          <a:p>
            <a:r>
              <a:rPr lang="en-US" dirty="0"/>
              <a:t>n</a:t>
            </a:r>
            <a:r>
              <a:rPr lang="en-US" dirty="0" smtClean="0"/>
              <a:t>ew value to</a:t>
            </a:r>
          </a:p>
          <a:p>
            <a:pPr algn="r"/>
            <a:r>
              <a:rPr lang="en-US" dirty="0" smtClean="0"/>
              <a:t>tax digest              </a:t>
            </a:r>
            <a:r>
              <a:rPr lang="en-US" sz="2400" b="1" dirty="0" smtClean="0"/>
              <a:t>$448,800X</a:t>
            </a:r>
            <a:endParaRPr lang="en-US" dirty="0" smtClean="0"/>
          </a:p>
          <a:p>
            <a:endParaRPr lang="en-US" sz="800" b="1" dirty="0"/>
          </a:p>
          <a:p>
            <a:pPr algn="r"/>
            <a:r>
              <a:rPr lang="en-US" dirty="0" smtClean="0"/>
              <a:t>(less old value)  - </a:t>
            </a:r>
            <a:r>
              <a:rPr lang="en-US" sz="2400" b="1" u="sng" dirty="0" smtClean="0"/>
              <a:t>$417,500X</a:t>
            </a:r>
            <a:endParaRPr lang="en-US" u="sng" dirty="0" smtClean="0"/>
          </a:p>
          <a:p>
            <a:endParaRPr lang="en-US" sz="800" b="1" dirty="0"/>
          </a:p>
          <a:p>
            <a:pPr algn="r"/>
            <a:r>
              <a:rPr lang="en-US" sz="2800" b="1" dirty="0" smtClean="0"/>
              <a:t>+ $31,300X </a:t>
            </a:r>
            <a:endParaRPr lang="en-US" sz="2800" b="1" dirty="0"/>
          </a:p>
        </p:txBody>
      </p:sp>
      <p:sp>
        <p:nvSpPr>
          <p:cNvPr id="7" name="TextBox 6"/>
          <p:cNvSpPr txBox="1"/>
          <p:nvPr/>
        </p:nvSpPr>
        <p:spPr>
          <a:xfrm>
            <a:off x="2881223" y="3925015"/>
            <a:ext cx="3269411" cy="400110"/>
          </a:xfrm>
          <a:prstGeom prst="rect">
            <a:avLst/>
          </a:prstGeom>
          <a:noFill/>
        </p:spPr>
        <p:txBody>
          <a:bodyPr wrap="square" rtlCol="0">
            <a:spAutoFit/>
          </a:bodyPr>
          <a:lstStyle/>
          <a:p>
            <a:r>
              <a:rPr lang="en-US" sz="2000" dirty="0" smtClean="0"/>
              <a:t>$0 Property Tax Revenue</a:t>
            </a:r>
            <a:endParaRPr lang="en-US" sz="2000" dirty="0"/>
          </a:p>
        </p:txBody>
      </p:sp>
      <p:sp>
        <p:nvSpPr>
          <p:cNvPr id="3" name="TextBox 2"/>
          <p:cNvSpPr txBox="1"/>
          <p:nvPr/>
        </p:nvSpPr>
        <p:spPr>
          <a:xfrm>
            <a:off x="1604514" y="5042073"/>
            <a:ext cx="5900467" cy="954107"/>
          </a:xfrm>
          <a:prstGeom prst="rect">
            <a:avLst/>
          </a:prstGeom>
          <a:noFill/>
        </p:spPr>
        <p:txBody>
          <a:bodyPr wrap="square" rtlCol="0">
            <a:spAutoFit/>
          </a:bodyPr>
          <a:lstStyle/>
          <a:p>
            <a:r>
              <a:rPr lang="en-US" sz="2000" u="sng" dirty="0">
                <a:solidFill>
                  <a:schemeClr val="bg1"/>
                </a:solidFill>
              </a:rPr>
              <a:t>Property Tax </a:t>
            </a:r>
            <a:r>
              <a:rPr lang="en-US" sz="2000" u="sng" dirty="0" smtClean="0">
                <a:solidFill>
                  <a:schemeClr val="bg1"/>
                </a:solidFill>
              </a:rPr>
              <a:t>Revenue</a:t>
            </a:r>
            <a:endParaRPr lang="en-US" sz="400" u="sng" dirty="0" smtClean="0">
              <a:solidFill>
                <a:schemeClr val="bg1"/>
              </a:solidFill>
            </a:endParaRPr>
          </a:p>
          <a:p>
            <a:endParaRPr lang="en-US" sz="800" u="sng" dirty="0">
              <a:solidFill>
                <a:schemeClr val="bg1"/>
              </a:solidFill>
            </a:endParaRPr>
          </a:p>
          <a:p>
            <a:r>
              <a:rPr lang="en-US" sz="2800" dirty="0" smtClean="0">
                <a:solidFill>
                  <a:schemeClr val="bg1"/>
                </a:solidFill>
              </a:rPr>
              <a:t>374,000 x $1.2 X = $448,800X</a:t>
            </a:r>
            <a:endParaRPr lang="en-US" sz="2800" dirty="0">
              <a:solidFill>
                <a:schemeClr val="bg1"/>
              </a:solidFill>
            </a:endParaRPr>
          </a:p>
        </p:txBody>
      </p:sp>
    </p:spTree>
    <p:extLst>
      <p:ext uri="{BB962C8B-B14F-4D97-AF65-F5344CB8AC3E}">
        <p14:creationId xmlns:p14="http://schemas.microsoft.com/office/powerpoint/2010/main" val="248901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Retaining Decatur’s character – strengthening its brand - requires investing in parks</a:t>
            </a:r>
            <a:endParaRPr lang="en-US" dirty="0"/>
          </a:p>
        </p:txBody>
      </p:sp>
      <p:sp>
        <p:nvSpPr>
          <p:cNvPr id="3" name="Content Placeholder 2"/>
          <p:cNvSpPr>
            <a:spLocks noGrp="1"/>
          </p:cNvSpPr>
          <p:nvPr>
            <p:ph idx="1"/>
          </p:nvPr>
        </p:nvSpPr>
        <p:spPr>
          <a:xfrm>
            <a:off x="4451229" y="1699236"/>
            <a:ext cx="7152167" cy="4796455"/>
          </a:xfrm>
        </p:spPr>
        <p:txBody>
          <a:bodyPr>
            <a:normAutofit lnSpcReduction="10000"/>
          </a:bodyPr>
          <a:lstStyle/>
          <a:p>
            <a:r>
              <a:rPr lang="en-US" b="1" dirty="0"/>
              <a:t>Key Point #1</a:t>
            </a:r>
            <a:endParaRPr lang="en-US" dirty="0"/>
          </a:p>
          <a:p>
            <a:pPr marL="0" indent="0">
              <a:buNone/>
            </a:pPr>
            <a:r>
              <a:rPr lang="en-US" dirty="0"/>
              <a:t>Parks have voter support to direct public funds toward growth management strategies.</a:t>
            </a:r>
          </a:p>
          <a:p>
            <a:r>
              <a:rPr lang="en-US" b="1" dirty="0"/>
              <a:t>Key Point #2</a:t>
            </a:r>
            <a:endParaRPr lang="en-US" dirty="0"/>
          </a:p>
          <a:p>
            <a:pPr marL="0" indent="0">
              <a:buNone/>
            </a:pPr>
            <a:r>
              <a:rPr lang="en-US" dirty="0"/>
              <a:t>Parks enhance mixed development and redevelopment strategies, offsetting higher density concerns with accessibility to </a:t>
            </a:r>
            <a:r>
              <a:rPr lang="en-US" dirty="0" err="1"/>
              <a:t>greenspace</a:t>
            </a:r>
            <a:r>
              <a:rPr lang="en-US" dirty="0"/>
              <a:t>.</a:t>
            </a:r>
          </a:p>
          <a:p>
            <a:r>
              <a:rPr lang="en-US" b="1" dirty="0"/>
              <a:t>Key Point #3</a:t>
            </a:r>
            <a:endParaRPr lang="en-US" dirty="0"/>
          </a:p>
          <a:p>
            <a:pPr marL="0" indent="0">
              <a:buNone/>
            </a:pPr>
            <a:r>
              <a:rPr lang="en-US" dirty="0"/>
              <a:t>Parks can both strengthen the urban core and protect the fringe from overdevelopment</a:t>
            </a:r>
            <a:r>
              <a:rPr lang="en-US" dirty="0" smtClean="0"/>
              <a:t>.</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646" y="1604513"/>
            <a:ext cx="3109757" cy="4024391"/>
          </a:xfrm>
          <a:prstGeom prst="rect">
            <a:avLst/>
          </a:prstGeom>
        </p:spPr>
      </p:pic>
    </p:spTree>
    <p:extLst>
      <p:ext uri="{BB962C8B-B14F-4D97-AF65-F5344CB8AC3E}">
        <p14:creationId xmlns:p14="http://schemas.microsoft.com/office/powerpoint/2010/main" val="3556075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2939</TotalTime>
  <Words>1590</Words>
  <Application>Microsoft Office PowerPoint</Application>
  <PresentationFormat>Custom</PresentationFormat>
  <Paragraphs>156</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Decatur Parks  and Greenspace</vt:lpstr>
      <vt:lpstr>City of Decatur: Vision, Foresight, Innovation </vt:lpstr>
      <vt:lpstr>1982 Plan: Encourage Significant Density</vt:lpstr>
      <vt:lpstr>600+ Homes Are Under Construction </vt:lpstr>
      <vt:lpstr>Our Greenspaces Are Disappearing</vt:lpstr>
      <vt:lpstr>Parks Are Integral to Successful Cities</vt:lpstr>
      <vt:lpstr>Parks Are Integral to Successful Cities</vt:lpstr>
      <vt:lpstr>Parks are Integral to Decatur’s Strategic Plan</vt:lpstr>
      <vt:lpstr>Decatur Needs More Parks</vt:lpstr>
      <vt:lpstr>There are many ways to “fund” new parks</vt:lpstr>
      <vt:lpstr>A Vision for Parks in Decatur: What’s Possible?</vt:lpstr>
      <vt:lpstr>A Vision for Parks in Decatur: What’s Possible?</vt:lpstr>
      <vt:lpstr>PowerPoint Presentation</vt:lpstr>
      <vt:lpstr>Thank You and Questions</vt:lpstr>
      <vt:lpstr>APPENDIX</vt:lpstr>
      <vt:lpstr>Parks need not  be a drain on city coffers – they actually can increase revenue</vt:lpstr>
      <vt:lpstr>Baseline – Nearly 10 Acres of Land  With No Park within 500’</vt:lpstr>
      <vt:lpstr>Creating a One-acre Park  Reduces Taxable Land by 10%</vt:lpstr>
      <vt:lpstr>Property Value of Remaining Land  Increases ~20%</vt:lpstr>
      <vt:lpstr>Resulting in Increased Tax Revenue of 5.8% - 7.5%</vt:lpstr>
      <vt:lpstr>Retaining Decatur’s character – strengthening its brand - requires investing in parks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Downtown Decatur Park</dc:title>
  <dc:creator>gdusenbury4</dc:creator>
  <cp:lastModifiedBy>Judi</cp:lastModifiedBy>
  <cp:revision>122</cp:revision>
  <dcterms:created xsi:type="dcterms:W3CDTF">2014-10-15T12:16:48Z</dcterms:created>
  <dcterms:modified xsi:type="dcterms:W3CDTF">2015-05-05T18:34:57Z</dcterms:modified>
</cp:coreProperties>
</file>